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
  </p:notesMasterIdLst>
  <p:handoutMasterIdLst>
    <p:handoutMasterId r:id="rId15"/>
  </p:handoutMasterIdLst>
  <p:sldIdLst>
    <p:sldId id="402" r:id="rId2"/>
    <p:sldId id="415" r:id="rId3"/>
    <p:sldId id="445" r:id="rId4"/>
    <p:sldId id="458" r:id="rId5"/>
    <p:sldId id="443" r:id="rId6"/>
    <p:sldId id="442" r:id="rId7"/>
    <p:sldId id="436" r:id="rId8"/>
    <p:sldId id="459" r:id="rId9"/>
    <p:sldId id="460" r:id="rId10"/>
    <p:sldId id="439" r:id="rId11"/>
    <p:sldId id="437" r:id="rId12"/>
    <p:sldId id="454" r:id="rId13"/>
  </p:sldIdLst>
  <p:sldSz cx="9144000" cy="6858000" type="screen4x3"/>
  <p:notesSz cx="6807200" cy="9939338"/>
  <p:embeddedFontLst>
    <p:embeddedFont>
      <p:font typeface="Calibri" panose="020F0502020204030204" pitchFamily="34" charset="0"/>
      <p:regular r:id="rId16"/>
      <p:bold r:id="rId17"/>
      <p:italic r:id="rId18"/>
      <p:boldItalic r:id="rId19"/>
    </p:embeddedFont>
    <p:embeddedFont>
      <p:font typeface="Meiryo UI" panose="020B0604030504040204" pitchFamily="50" charset="-128"/>
      <p:regular r:id="rId20"/>
      <p:bold r:id="rId21"/>
      <p:italic r:id="rId22"/>
      <p:boldItalic r:id="rId23"/>
    </p:embeddedFont>
    <p:embeddedFont>
      <p:font typeface="HGS創英角ﾎﾟｯﾌﾟ体" panose="040B0A00000000000000" pitchFamily="50" charset="-128"/>
      <p:regular r:id="rId24"/>
    </p:embeddedFont>
    <p:embeddedFont>
      <p:font typeface="HGSｺﾞｼｯｸM" panose="020B0600000000000000" pitchFamily="50" charset="-128"/>
      <p:regular r:id="rId25"/>
    </p:embeddedFont>
    <p:embeddedFont>
      <p:font typeface="ＤＦ平成ゴシック体W7" panose="020B0600070205080204" charset="-128"/>
      <p:regular r:id="rId26"/>
    </p:embeddedFont>
    <p:embeddedFont>
      <p:font typeface="ＤＦＰ平成ゴシック体W5" panose="020B0600070205080204" charset="-128"/>
      <p:regular r:id="rId27"/>
    </p:embeddedFont>
    <p:embeddedFont>
      <p:font typeface="ＤＦ平成ゴシック体W9" panose="020B0600070205080204" charset="-128"/>
      <p:regular r:id="rId28"/>
    </p:embeddedFont>
    <p:embeddedFont>
      <p:font typeface="HGPｺﾞｼｯｸM" panose="020B0600000000000000" pitchFamily="50" charset="-128"/>
      <p:regular r:id="rId29"/>
    </p:embeddedFont>
  </p:embeddedFontLst>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umimoji="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umimoji="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umimoji="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umimoji="1" kern="1200">
        <a:solidFill>
          <a:schemeClr val="tx1"/>
        </a:solidFill>
        <a:latin typeface="Arial" charset="0"/>
        <a:ea typeface="ＭＳ Ｐゴシック" charset="0"/>
        <a:cs typeface="ＭＳ Ｐゴシック" charset="0"/>
      </a:defRPr>
    </a:lvl5pPr>
    <a:lvl6pPr marL="2286000" algn="l" defTabSz="457200" rtl="0" eaLnBrk="1" latinLnBrk="0" hangingPunct="1">
      <a:defRPr kumimoji="1" kern="1200">
        <a:solidFill>
          <a:schemeClr val="tx1"/>
        </a:solidFill>
        <a:latin typeface="Arial" charset="0"/>
        <a:ea typeface="ＭＳ Ｐゴシック" charset="0"/>
        <a:cs typeface="ＭＳ Ｐゴシック" charset="0"/>
      </a:defRPr>
    </a:lvl6pPr>
    <a:lvl7pPr marL="2743200" algn="l" defTabSz="457200" rtl="0" eaLnBrk="1" latinLnBrk="0" hangingPunct="1">
      <a:defRPr kumimoji="1" kern="1200">
        <a:solidFill>
          <a:schemeClr val="tx1"/>
        </a:solidFill>
        <a:latin typeface="Arial" charset="0"/>
        <a:ea typeface="ＭＳ Ｐゴシック" charset="0"/>
        <a:cs typeface="ＭＳ Ｐゴシック" charset="0"/>
      </a:defRPr>
    </a:lvl7pPr>
    <a:lvl8pPr marL="3200400" algn="l" defTabSz="457200" rtl="0" eaLnBrk="1" latinLnBrk="0" hangingPunct="1">
      <a:defRPr kumimoji="1" kern="1200">
        <a:solidFill>
          <a:schemeClr val="tx1"/>
        </a:solidFill>
        <a:latin typeface="Arial" charset="0"/>
        <a:ea typeface="ＭＳ Ｐゴシック" charset="0"/>
        <a:cs typeface="ＭＳ Ｐゴシック" charset="0"/>
      </a:defRPr>
    </a:lvl8pPr>
    <a:lvl9pPr marL="3657600" algn="l" defTabSz="457200" rtl="0" eaLnBrk="1" latinLnBrk="0" hangingPunct="1">
      <a:defRPr kumimoji="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99FF"/>
    <a:srgbClr val="FFCCFF"/>
    <a:srgbClr val="0000FF"/>
    <a:srgbClr val="A41857"/>
    <a:srgbClr val="FF6600"/>
    <a:srgbClr val="AF0101"/>
    <a:srgbClr val="FFFFFF"/>
    <a:srgbClr val="A50021"/>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テーマ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588" autoAdjust="0"/>
    <p:restoredTop sz="94710" autoAdjust="0"/>
  </p:normalViewPr>
  <p:slideViewPr>
    <p:cSldViewPr>
      <p:cViewPr varScale="1">
        <p:scale>
          <a:sx n="70" d="100"/>
          <a:sy n="70" d="100"/>
        </p:scale>
        <p:origin x="130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90" d="100"/>
          <a:sy n="90" d="100"/>
        </p:scale>
        <p:origin x="2046" y="-231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1"/>
            <a:ext cx="2950262" cy="496888"/>
          </a:xfrm>
          <a:prstGeom prst="rect">
            <a:avLst/>
          </a:prstGeom>
        </p:spPr>
        <p:txBody>
          <a:bodyPr vert="horz" lIns="90626" tIns="45312" rIns="90626" bIns="45312" rtlCol="0"/>
          <a:lstStyle>
            <a:lvl1pPr algn="l">
              <a:defRPr sz="1200">
                <a:latin typeface="Arial" charset="0"/>
                <a:ea typeface="ＭＳ Ｐゴシック" pitchFamily="50" charset="-128"/>
                <a:cs typeface="+mn-cs"/>
              </a:defRPr>
            </a:lvl1pPr>
          </a:lstStyle>
          <a:p>
            <a:pPr>
              <a:defRPr/>
            </a:pPr>
            <a:endParaRPr lang="ja-JP" altLang="en-US"/>
          </a:p>
        </p:txBody>
      </p:sp>
      <p:sp>
        <p:nvSpPr>
          <p:cNvPr id="3" name="日付プレースホルダー 2"/>
          <p:cNvSpPr>
            <a:spLocks noGrp="1"/>
          </p:cNvSpPr>
          <p:nvPr>
            <p:ph type="dt" sz="quarter" idx="1"/>
          </p:nvPr>
        </p:nvSpPr>
        <p:spPr>
          <a:xfrm>
            <a:off x="3855352" y="1"/>
            <a:ext cx="2950262" cy="496888"/>
          </a:xfrm>
          <a:prstGeom prst="rect">
            <a:avLst/>
          </a:prstGeom>
        </p:spPr>
        <p:txBody>
          <a:bodyPr vert="horz" wrap="square" lIns="90626" tIns="45312" rIns="90626" bIns="45312" numCol="1" anchor="t" anchorCtr="0" compatLnSpc="1">
            <a:prstTxWarp prst="textNoShape">
              <a:avLst/>
            </a:prstTxWarp>
          </a:bodyPr>
          <a:lstStyle>
            <a:lvl1pPr algn="r">
              <a:defRPr sz="1200"/>
            </a:lvl1pPr>
          </a:lstStyle>
          <a:p>
            <a:pPr>
              <a:defRPr/>
            </a:pPr>
            <a:fld id="{E7FD9BC1-325F-4B4C-92E6-D92CBFDF576E}" type="datetimeFigureOut">
              <a:rPr lang="ja-JP" altLang="en-US"/>
              <a:pPr>
                <a:defRPr/>
              </a:pPr>
              <a:t>2019/2/9</a:t>
            </a:fld>
            <a:endParaRPr lang="ja-JP" altLang="en-US"/>
          </a:p>
        </p:txBody>
      </p:sp>
      <p:sp>
        <p:nvSpPr>
          <p:cNvPr id="4" name="フッター プレースホルダー 3"/>
          <p:cNvSpPr>
            <a:spLocks noGrp="1"/>
          </p:cNvSpPr>
          <p:nvPr>
            <p:ph type="ftr" sz="quarter" idx="2"/>
          </p:nvPr>
        </p:nvSpPr>
        <p:spPr>
          <a:xfrm>
            <a:off x="4" y="9442451"/>
            <a:ext cx="2950262" cy="495299"/>
          </a:xfrm>
          <a:prstGeom prst="rect">
            <a:avLst/>
          </a:prstGeom>
        </p:spPr>
        <p:txBody>
          <a:bodyPr vert="horz" lIns="90626" tIns="45312" rIns="90626" bIns="45312" rtlCol="0" anchor="b"/>
          <a:lstStyle>
            <a:lvl1pPr algn="l">
              <a:defRPr sz="1200">
                <a:latin typeface="Arial" charset="0"/>
                <a:ea typeface="ＭＳ Ｐゴシック" pitchFamily="50" charset="-128"/>
                <a:cs typeface="+mn-cs"/>
              </a:defRPr>
            </a:lvl1pPr>
          </a:lstStyle>
          <a:p>
            <a:pPr>
              <a:defRPr/>
            </a:pPr>
            <a:endParaRPr lang="ja-JP" altLang="en-US"/>
          </a:p>
        </p:txBody>
      </p:sp>
      <p:sp>
        <p:nvSpPr>
          <p:cNvPr id="5" name="スライド番号プレースホルダー 4"/>
          <p:cNvSpPr>
            <a:spLocks noGrp="1"/>
          </p:cNvSpPr>
          <p:nvPr>
            <p:ph type="sldNum" sz="quarter" idx="3"/>
          </p:nvPr>
        </p:nvSpPr>
        <p:spPr>
          <a:xfrm>
            <a:off x="3855352" y="9442451"/>
            <a:ext cx="2950262" cy="495299"/>
          </a:xfrm>
          <a:prstGeom prst="rect">
            <a:avLst/>
          </a:prstGeom>
        </p:spPr>
        <p:txBody>
          <a:bodyPr vert="horz" wrap="square" lIns="90626" tIns="45312" rIns="90626" bIns="45312" numCol="1" anchor="b" anchorCtr="0" compatLnSpc="1">
            <a:prstTxWarp prst="textNoShape">
              <a:avLst/>
            </a:prstTxWarp>
          </a:bodyPr>
          <a:lstStyle>
            <a:lvl1pPr algn="r">
              <a:defRPr sz="1200"/>
            </a:lvl1pPr>
          </a:lstStyle>
          <a:p>
            <a:pPr>
              <a:defRPr/>
            </a:pPr>
            <a:fld id="{964D67A8-3874-194A-A69A-6A657CAE1B81}" type="slidenum">
              <a:rPr lang="ja-JP" altLang="en-US"/>
              <a:pPr>
                <a:defRPr/>
              </a:pPr>
              <a:t>‹#›</a:t>
            </a:fld>
            <a:endParaRPr lang="ja-JP" altLang="en-US"/>
          </a:p>
        </p:txBody>
      </p:sp>
    </p:spTree>
    <p:extLst>
      <p:ext uri="{BB962C8B-B14F-4D97-AF65-F5344CB8AC3E}">
        <p14:creationId xmlns:p14="http://schemas.microsoft.com/office/powerpoint/2010/main" val="16940868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1"/>
            <a:ext cx="2950262" cy="496888"/>
          </a:xfrm>
          <a:prstGeom prst="rect">
            <a:avLst/>
          </a:prstGeom>
        </p:spPr>
        <p:txBody>
          <a:bodyPr vert="horz" lIns="90626" tIns="45312" rIns="90626" bIns="45312" rtlCol="0"/>
          <a:lstStyle>
            <a:lvl1pPr algn="l">
              <a:defRPr sz="1200">
                <a:latin typeface="Arial" pitchFamily="34" charset="0"/>
                <a:ea typeface="ＭＳ Ｐゴシック" pitchFamily="50" charset="-128"/>
                <a:cs typeface="+mn-cs"/>
              </a:defRPr>
            </a:lvl1pPr>
          </a:lstStyle>
          <a:p>
            <a:pPr>
              <a:defRPr/>
            </a:pPr>
            <a:endParaRPr lang="ja-JP" altLang="en-US"/>
          </a:p>
        </p:txBody>
      </p:sp>
      <p:sp>
        <p:nvSpPr>
          <p:cNvPr id="3" name="日付プレースホルダー 2"/>
          <p:cNvSpPr>
            <a:spLocks noGrp="1"/>
          </p:cNvSpPr>
          <p:nvPr>
            <p:ph type="dt" idx="1"/>
          </p:nvPr>
        </p:nvSpPr>
        <p:spPr>
          <a:xfrm>
            <a:off x="3855352" y="1"/>
            <a:ext cx="2950262" cy="496888"/>
          </a:xfrm>
          <a:prstGeom prst="rect">
            <a:avLst/>
          </a:prstGeom>
        </p:spPr>
        <p:txBody>
          <a:bodyPr vert="horz" wrap="square" lIns="90626" tIns="45312" rIns="90626" bIns="45312" numCol="1" anchor="t" anchorCtr="0" compatLnSpc="1">
            <a:prstTxWarp prst="textNoShape">
              <a:avLst/>
            </a:prstTxWarp>
          </a:bodyPr>
          <a:lstStyle>
            <a:lvl1pPr algn="r">
              <a:defRPr sz="1200"/>
            </a:lvl1pPr>
          </a:lstStyle>
          <a:p>
            <a:pPr>
              <a:defRPr/>
            </a:pPr>
            <a:fld id="{39A923EF-C58F-DB4F-8589-C721007D5D22}" type="datetimeFigureOut">
              <a:rPr lang="ja-JP" altLang="en-US"/>
              <a:pPr>
                <a:defRPr/>
              </a:pPr>
              <a:t>2019/2/9</a:t>
            </a:fld>
            <a:endParaRPr lang="ja-JP" altLang="en-US"/>
          </a:p>
        </p:txBody>
      </p:sp>
      <p:sp>
        <p:nvSpPr>
          <p:cNvPr id="4" name="スライド イメージ プレースホルダー 3"/>
          <p:cNvSpPr>
            <a:spLocks noGrp="1" noRot="1" noChangeAspect="1"/>
          </p:cNvSpPr>
          <p:nvPr>
            <p:ph type="sldImg" idx="2"/>
          </p:nvPr>
        </p:nvSpPr>
        <p:spPr>
          <a:xfrm>
            <a:off x="920750" y="747713"/>
            <a:ext cx="4965700" cy="3725862"/>
          </a:xfrm>
          <a:prstGeom prst="rect">
            <a:avLst/>
          </a:prstGeom>
          <a:noFill/>
          <a:ln w="12700">
            <a:solidFill>
              <a:prstClr val="black"/>
            </a:solidFill>
          </a:ln>
        </p:spPr>
        <p:txBody>
          <a:bodyPr vert="horz" lIns="90626" tIns="45312" rIns="90626" bIns="45312" rtlCol="0" anchor="ctr"/>
          <a:lstStyle/>
          <a:p>
            <a:pPr lvl="0"/>
            <a:endParaRPr lang="ja-JP" altLang="en-US" noProof="0" smtClean="0"/>
          </a:p>
        </p:txBody>
      </p:sp>
      <p:sp>
        <p:nvSpPr>
          <p:cNvPr id="5" name="ノート プレースホルダー 4"/>
          <p:cNvSpPr>
            <a:spLocks noGrp="1"/>
          </p:cNvSpPr>
          <p:nvPr>
            <p:ph type="body" sz="quarter" idx="3"/>
          </p:nvPr>
        </p:nvSpPr>
        <p:spPr>
          <a:xfrm>
            <a:off x="679609" y="4722817"/>
            <a:ext cx="5447983" cy="4471987"/>
          </a:xfrm>
          <a:prstGeom prst="rect">
            <a:avLst/>
          </a:prstGeom>
        </p:spPr>
        <p:txBody>
          <a:bodyPr vert="horz" lIns="90626" tIns="45312" rIns="90626" bIns="45312" rtlCol="0"/>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6" name="フッター プレースホルダー 5"/>
          <p:cNvSpPr>
            <a:spLocks noGrp="1"/>
          </p:cNvSpPr>
          <p:nvPr>
            <p:ph type="ftr" sz="quarter" idx="4"/>
          </p:nvPr>
        </p:nvSpPr>
        <p:spPr>
          <a:xfrm>
            <a:off x="4" y="9439279"/>
            <a:ext cx="2950262" cy="498475"/>
          </a:xfrm>
          <a:prstGeom prst="rect">
            <a:avLst/>
          </a:prstGeom>
        </p:spPr>
        <p:txBody>
          <a:bodyPr vert="horz" lIns="90626" tIns="45312" rIns="90626" bIns="45312" rtlCol="0" anchor="b"/>
          <a:lstStyle>
            <a:lvl1pPr algn="l">
              <a:defRPr sz="1200">
                <a:latin typeface="Arial" pitchFamily="34" charset="0"/>
                <a:ea typeface="ＭＳ Ｐゴシック" pitchFamily="50" charset="-128"/>
                <a:cs typeface="+mn-cs"/>
              </a:defRPr>
            </a:lvl1pPr>
          </a:lstStyle>
          <a:p>
            <a:pPr>
              <a:defRPr/>
            </a:pPr>
            <a:endParaRPr lang="ja-JP" altLang="en-US"/>
          </a:p>
        </p:txBody>
      </p:sp>
      <p:sp>
        <p:nvSpPr>
          <p:cNvPr id="7" name="スライド番号プレースホルダー 6"/>
          <p:cNvSpPr>
            <a:spLocks noGrp="1"/>
          </p:cNvSpPr>
          <p:nvPr>
            <p:ph type="sldNum" sz="quarter" idx="5"/>
          </p:nvPr>
        </p:nvSpPr>
        <p:spPr>
          <a:xfrm>
            <a:off x="3855352" y="9439279"/>
            <a:ext cx="2950262" cy="498475"/>
          </a:xfrm>
          <a:prstGeom prst="rect">
            <a:avLst/>
          </a:prstGeom>
        </p:spPr>
        <p:txBody>
          <a:bodyPr vert="horz" wrap="square" lIns="90626" tIns="45312" rIns="90626" bIns="45312" numCol="1" anchor="b" anchorCtr="0" compatLnSpc="1">
            <a:prstTxWarp prst="textNoShape">
              <a:avLst/>
            </a:prstTxWarp>
          </a:bodyPr>
          <a:lstStyle>
            <a:lvl1pPr algn="r">
              <a:defRPr sz="1200"/>
            </a:lvl1pPr>
          </a:lstStyle>
          <a:p>
            <a:pPr>
              <a:defRPr/>
            </a:pPr>
            <a:fld id="{66D5F47D-BA06-BE4A-8D46-AF342524289F}" type="slidenum">
              <a:rPr lang="ja-JP" altLang="en-US"/>
              <a:pPr>
                <a:defRPr/>
              </a:pPr>
              <a:t>‹#›</a:t>
            </a:fld>
            <a:endParaRPr lang="ja-JP" altLang="en-US"/>
          </a:p>
        </p:txBody>
      </p:sp>
    </p:spTree>
    <p:extLst>
      <p:ext uri="{BB962C8B-B14F-4D97-AF65-F5344CB8AC3E}">
        <p14:creationId xmlns:p14="http://schemas.microsoft.com/office/powerpoint/2010/main" val="3040625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ＭＳ Ｐゴシック" charset="0"/>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HGSｺﾞｼｯｸM" panose="020B0600000000000000" pitchFamily="50" charset="-128"/>
                <a:ea typeface="HGSｺﾞｼｯｸM" panose="020B0600000000000000" pitchFamily="50" charset="-128"/>
              </a:rPr>
              <a:t>皆様こんにちは。</a:t>
            </a:r>
            <a:endParaRPr kumimoji="1" lang="en-US" altLang="ja-JP" dirty="0" smtClean="0">
              <a:latin typeface="HGSｺﾞｼｯｸM" panose="020B0600000000000000" pitchFamily="50" charset="-128"/>
              <a:ea typeface="HGSｺﾞｼｯｸM" panose="020B0600000000000000" pitchFamily="50" charset="-128"/>
            </a:endParaRPr>
          </a:p>
          <a:p>
            <a:r>
              <a:rPr lang="ja-JP" altLang="en-US" dirty="0" smtClean="0">
                <a:latin typeface="HGSｺﾞｼｯｸM" panose="020B0600000000000000" pitchFamily="50" charset="-128"/>
                <a:ea typeface="HGSｺﾞｼｯｸM" panose="020B0600000000000000" pitchFamily="50" charset="-128"/>
              </a:rPr>
              <a:t>日本大学豊山中学校教務主任の曽根原と申します。</a:t>
            </a:r>
            <a:endParaRPr lang="en-US" altLang="ja-JP" dirty="0" smtClean="0">
              <a:latin typeface="HGSｺﾞｼｯｸM" panose="020B0600000000000000" pitchFamily="50" charset="-128"/>
              <a:ea typeface="HGSｺﾞｼｯｸM" panose="020B0600000000000000" pitchFamily="50" charset="-128"/>
            </a:endParaRPr>
          </a:p>
          <a:p>
            <a:endParaRPr lang="en-US" altLang="ja-JP" dirty="0" smtClean="0">
              <a:latin typeface="HGSｺﾞｼｯｸM" panose="020B0600000000000000" pitchFamily="50" charset="-128"/>
              <a:ea typeface="HGSｺﾞｼｯｸM" panose="020B0600000000000000" pitchFamily="50" charset="-128"/>
            </a:endParaRPr>
          </a:p>
          <a:p>
            <a:r>
              <a:rPr kumimoji="1" lang="ja-JP" altLang="en-US" dirty="0" smtClean="0">
                <a:latin typeface="HGSｺﾞｼｯｸM" panose="020B0600000000000000" pitchFamily="50" charset="-128"/>
                <a:ea typeface="HGSｺﾞｼｯｸM" panose="020B0600000000000000" pitchFamily="50" charset="-128"/>
              </a:rPr>
              <a:t>この度は，ご子息の合格，誠におめでとうございます。</a:t>
            </a:r>
            <a:endParaRPr kumimoji="1" lang="en-US" altLang="ja-JP" dirty="0" smtClean="0">
              <a:latin typeface="HGSｺﾞｼｯｸM" panose="020B0600000000000000" pitchFamily="50" charset="-128"/>
              <a:ea typeface="HGSｺﾞｼｯｸM" panose="020B0600000000000000" pitchFamily="50" charset="-128"/>
            </a:endParaRPr>
          </a:p>
          <a:p>
            <a:r>
              <a:rPr lang="ja-JP" altLang="en-US" dirty="0" smtClean="0">
                <a:latin typeface="HGSｺﾞｼｯｸM" panose="020B0600000000000000" pitchFamily="50" charset="-128"/>
                <a:ea typeface="HGSｺﾞｼｯｸM" panose="020B0600000000000000" pitchFamily="50" charset="-128"/>
              </a:rPr>
              <a:t>また，保護者の皆様もお疲れ様でございました。</a:t>
            </a:r>
            <a:endParaRPr kumimoji="1" lang="en-US" altLang="ja-JP" dirty="0" smtClean="0">
              <a:latin typeface="HGSｺﾞｼｯｸM" panose="020B0600000000000000" pitchFamily="50" charset="-128"/>
              <a:ea typeface="HGSｺﾞｼｯｸM" panose="020B0600000000000000" pitchFamily="50" charset="-128"/>
            </a:endParaRPr>
          </a:p>
          <a:p>
            <a:endParaRPr lang="en-US" altLang="ja-JP" dirty="0">
              <a:latin typeface="HGSｺﾞｼｯｸM" panose="020B0600000000000000" pitchFamily="50" charset="-128"/>
              <a:ea typeface="HGSｺﾞｼｯｸM" panose="020B0600000000000000" pitchFamily="50" charset="-128"/>
            </a:endParaRPr>
          </a:p>
          <a:p>
            <a:r>
              <a:rPr lang="ja-JP" altLang="en-US" dirty="0" smtClean="0">
                <a:latin typeface="HGSｺﾞｼｯｸM" panose="020B0600000000000000" pitchFamily="50" charset="-128"/>
                <a:ea typeface="HGSｺﾞｼｯｸM" panose="020B0600000000000000" pitchFamily="50" charset="-128"/>
              </a:rPr>
              <a:t>本日は新入生対象オリエンテーションということで，書類のお渡しや次回のオリエンテーションについて等，お話しをさせていただきます。</a:t>
            </a:r>
            <a:endParaRPr lang="en-US" altLang="ja-JP" dirty="0" smtClean="0">
              <a:latin typeface="HGSｺﾞｼｯｸM" panose="020B0600000000000000" pitchFamily="50" charset="-128"/>
              <a:ea typeface="HGSｺﾞｼｯｸM" panose="020B0600000000000000" pitchFamily="50" charset="-128"/>
            </a:endParaRPr>
          </a:p>
          <a:p>
            <a:endParaRPr lang="en-US" altLang="ja-JP" dirty="0">
              <a:latin typeface="HGSｺﾞｼｯｸM" panose="020B0600000000000000" pitchFamily="50" charset="-128"/>
              <a:ea typeface="HGSｺﾞｼｯｸM" panose="020B0600000000000000" pitchFamily="50" charset="-128"/>
            </a:endParaRPr>
          </a:p>
          <a:p>
            <a:r>
              <a:rPr lang="ja-JP" altLang="en-US" dirty="0" smtClean="0">
                <a:latin typeface="HGSｺﾞｼｯｸM" panose="020B0600000000000000" pitchFamily="50" charset="-128"/>
                <a:ea typeface="HGSｺﾞｼｯｸM" panose="020B0600000000000000" pitchFamily="50" charset="-128"/>
              </a:rPr>
              <a:t>よろしくお願い致します。</a:t>
            </a:r>
            <a:endParaRPr lang="en-US" altLang="ja-JP" dirty="0" smtClean="0">
              <a:latin typeface="HGSｺﾞｼｯｸM" panose="020B0600000000000000" pitchFamily="50" charset="-128"/>
              <a:ea typeface="HGSｺﾞｼｯｸM" panose="020B0600000000000000"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66D5F47D-BA06-BE4A-8D46-AF342524289F}" type="slidenum">
              <a:rPr lang="ja-JP" altLang="en-US" smtClean="0"/>
              <a:pPr>
                <a:defRPr/>
              </a:pPr>
              <a:t>1</a:t>
            </a:fld>
            <a:endParaRPr lang="ja-JP" altLang="en-US"/>
          </a:p>
        </p:txBody>
      </p:sp>
    </p:spTree>
    <p:extLst>
      <p:ext uri="{BB962C8B-B14F-4D97-AF65-F5344CB8AC3E}">
        <p14:creationId xmlns:p14="http://schemas.microsoft.com/office/powerpoint/2010/main" val="946619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66D5F47D-BA06-BE4A-8D46-AF342524289F}" type="slidenum">
              <a:rPr lang="ja-JP" altLang="en-US" smtClean="0"/>
              <a:pPr>
                <a:defRPr/>
              </a:pPr>
              <a:t>10</a:t>
            </a:fld>
            <a:endParaRPr lang="ja-JP" altLang="en-US"/>
          </a:p>
        </p:txBody>
      </p:sp>
    </p:spTree>
    <p:extLst>
      <p:ext uri="{BB962C8B-B14F-4D97-AF65-F5344CB8AC3E}">
        <p14:creationId xmlns:p14="http://schemas.microsoft.com/office/powerpoint/2010/main" val="104515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HGSｺﾞｼｯｸM" panose="020B0600000000000000" pitchFamily="50" charset="-128"/>
                <a:ea typeface="HGSｺﾞｼｯｸM" panose="020B0600000000000000" pitchFamily="50" charset="-128"/>
              </a:rPr>
              <a:t>前述</a:t>
            </a:r>
            <a:r>
              <a:rPr lang="ja-JP" altLang="en-US" dirty="0" smtClean="0">
                <a:latin typeface="HGSｺﾞｼｯｸM" panose="020B0600000000000000" pitchFamily="50" charset="-128"/>
                <a:ea typeface="HGSｺﾞｼｯｸM" panose="020B0600000000000000" pitchFamily="50" charset="-128"/>
              </a:rPr>
              <a:t>いたしました第２回オリエンテーションは全員参加となりますが，やむを得ずご欠席しなくてはならなくなった場合は，必ず事前に教務部の曽根原もしくは溝下までご連絡下さい。その際はこちらで指定させていただく別日程でご来校いただくことになります。</a:t>
            </a:r>
            <a:endParaRPr lang="en-US" altLang="ja-JP" dirty="0" smtClean="0">
              <a:latin typeface="HGSｺﾞｼｯｸM" panose="020B0600000000000000" pitchFamily="50" charset="-128"/>
              <a:ea typeface="HGSｺﾞｼｯｸM" panose="020B0600000000000000" pitchFamily="50" charset="-128"/>
            </a:endParaRPr>
          </a:p>
          <a:p>
            <a:endParaRPr kumimoji="1" lang="en-US" altLang="ja-JP" dirty="0">
              <a:latin typeface="HGSｺﾞｼｯｸM" panose="020B0600000000000000" pitchFamily="50" charset="-128"/>
              <a:ea typeface="HGSｺﾞｼｯｸM" panose="020B0600000000000000" pitchFamily="50" charset="-128"/>
            </a:endParaRPr>
          </a:p>
          <a:p>
            <a:r>
              <a:rPr lang="ja-JP" altLang="en-US" dirty="0" smtClean="0">
                <a:latin typeface="HGSｺﾞｼｯｸM" panose="020B0600000000000000" pitchFamily="50" charset="-128"/>
                <a:ea typeface="HGSｺﾞｼｯｸM" panose="020B0600000000000000" pitchFamily="50" charset="-128"/>
              </a:rPr>
              <a:t>また，今後入学を辞退される場合は，中学教頭の原田まで必ずご連絡をお願い致します。</a:t>
            </a:r>
            <a:endParaRPr lang="en-US" altLang="ja-JP" dirty="0" smtClean="0">
              <a:latin typeface="HGSｺﾞｼｯｸM" panose="020B0600000000000000" pitchFamily="50" charset="-128"/>
              <a:ea typeface="HGSｺﾞｼｯｸM" panose="020B0600000000000000" pitchFamily="50" charset="-128"/>
            </a:endParaRPr>
          </a:p>
          <a:p>
            <a:endParaRPr kumimoji="1" lang="en-US" altLang="ja-JP" dirty="0">
              <a:latin typeface="HGSｺﾞｼｯｸM" panose="020B0600000000000000" pitchFamily="50" charset="-128"/>
              <a:ea typeface="HGSｺﾞｼｯｸM" panose="020B0600000000000000" pitchFamily="50" charset="-128"/>
            </a:endParaRPr>
          </a:p>
          <a:p>
            <a:r>
              <a:rPr lang="ja-JP" altLang="en-US" dirty="0" smtClean="0">
                <a:latin typeface="HGSｺﾞｼｯｸM" panose="020B0600000000000000" pitchFamily="50" charset="-128"/>
                <a:ea typeface="HGSｺﾞｼｯｸM" panose="020B0600000000000000" pitchFamily="50" charset="-128"/>
              </a:rPr>
              <a:t>今後，急な変更等がある場合は，本校ホームページにてご連絡します。</a:t>
            </a:r>
            <a:endParaRPr kumimoji="1" lang="ja-JP" altLang="en-US"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0"/>
          </p:nvPr>
        </p:nvSpPr>
        <p:spPr/>
        <p:txBody>
          <a:bodyPr/>
          <a:lstStyle/>
          <a:p>
            <a:pPr>
              <a:defRPr/>
            </a:pPr>
            <a:fld id="{66D5F47D-BA06-BE4A-8D46-AF342524289F}" type="slidenum">
              <a:rPr lang="ja-JP" altLang="en-US" smtClean="0"/>
              <a:pPr>
                <a:defRPr/>
              </a:pPr>
              <a:t>11</a:t>
            </a:fld>
            <a:endParaRPr lang="ja-JP" altLang="en-US"/>
          </a:p>
        </p:txBody>
      </p:sp>
    </p:spTree>
    <p:extLst>
      <p:ext uri="{BB962C8B-B14F-4D97-AF65-F5344CB8AC3E}">
        <p14:creationId xmlns:p14="http://schemas.microsoft.com/office/powerpoint/2010/main" val="2933247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9611" y="4722815"/>
            <a:ext cx="5532303" cy="5071390"/>
          </a:xfrm>
        </p:spPr>
        <p:txBody>
          <a:bodyPr/>
          <a:lstStyle/>
          <a:p>
            <a:r>
              <a:rPr lang="ja-JP" altLang="en-US" sz="1050" dirty="0" smtClean="0">
                <a:latin typeface="HGPｺﾞｼｯｸM" panose="020B0600000000000000" pitchFamily="50" charset="-128"/>
                <a:ea typeface="HGPｺﾞｼｯｸM" panose="020B0600000000000000" pitchFamily="50" charset="-128"/>
              </a:rPr>
              <a:t>改めて，４月からのご子息の入学を我々教職員一同心待ちにしております。</a:t>
            </a:r>
            <a:endParaRPr lang="en-US" altLang="ja-JP" sz="1050" dirty="0" smtClean="0">
              <a:latin typeface="HGPｺﾞｼｯｸM" panose="020B0600000000000000" pitchFamily="50" charset="-128"/>
              <a:ea typeface="HGPｺﾞｼｯｸM" panose="020B0600000000000000" pitchFamily="50" charset="-128"/>
            </a:endParaRPr>
          </a:p>
          <a:p>
            <a:r>
              <a:rPr lang="ja-JP" altLang="en-US" sz="1050" dirty="0">
                <a:latin typeface="HGPｺﾞｼｯｸM" panose="020B0600000000000000" pitchFamily="50" charset="-128"/>
                <a:ea typeface="HGPｺﾞｼｯｸM" panose="020B0600000000000000" pitchFamily="50" charset="-128"/>
              </a:rPr>
              <a:t>本校</a:t>
            </a:r>
            <a:r>
              <a:rPr lang="ja-JP" altLang="en-US" sz="1050" dirty="0" smtClean="0">
                <a:latin typeface="HGPｺﾞｼｯｸM" panose="020B0600000000000000" pitchFamily="50" charset="-128"/>
                <a:ea typeface="HGPｺﾞｼｯｸM" panose="020B0600000000000000" pitchFamily="50" charset="-128"/>
              </a:rPr>
              <a:t>はたくさんの行事があり，６年間楽しく，文武両道を目指し，「強く　正しく　大らかに」過ごせると共に，一人一人の希望に沿って，日本大学を始めとした進路指導をしていきます。</a:t>
            </a:r>
            <a:endParaRPr lang="en-US" altLang="ja-JP" sz="1050" dirty="0" smtClean="0">
              <a:latin typeface="HGPｺﾞｼｯｸM" panose="020B0600000000000000" pitchFamily="50" charset="-128"/>
              <a:ea typeface="HGPｺﾞｼｯｸM" panose="020B0600000000000000" pitchFamily="50" charset="-128"/>
            </a:endParaRPr>
          </a:p>
          <a:p>
            <a:endParaRPr lang="en-US" altLang="ja-JP" sz="1050" dirty="0">
              <a:latin typeface="HGPｺﾞｼｯｸM" panose="020B0600000000000000" pitchFamily="50" charset="-128"/>
              <a:ea typeface="HGPｺﾞｼｯｸM" panose="020B0600000000000000" pitchFamily="50" charset="-128"/>
            </a:endParaRPr>
          </a:p>
          <a:p>
            <a:r>
              <a:rPr lang="ja-JP" altLang="en-US" sz="1050" dirty="0">
                <a:latin typeface="HGPｺﾞｼｯｸM" panose="020B0600000000000000" pitchFamily="50" charset="-128"/>
                <a:ea typeface="HGPｺﾞｼｯｸM" panose="020B0600000000000000" pitchFamily="50" charset="-128"/>
              </a:rPr>
              <a:t>ご子息は４月から１日のほとんどを本校で過ごす事と</a:t>
            </a:r>
            <a:r>
              <a:rPr lang="ja-JP" altLang="en-US" sz="1050" dirty="0" smtClean="0">
                <a:latin typeface="HGPｺﾞｼｯｸM" panose="020B0600000000000000" pitchFamily="50" charset="-128"/>
                <a:ea typeface="HGPｺﾞｼｯｸM" panose="020B0600000000000000" pitchFamily="50" charset="-128"/>
              </a:rPr>
              <a:t>なります。</a:t>
            </a:r>
            <a:endParaRPr lang="en-US" altLang="ja-JP" sz="1050" dirty="0">
              <a:latin typeface="HGPｺﾞｼｯｸM" panose="020B0600000000000000" pitchFamily="50" charset="-128"/>
              <a:ea typeface="HGPｺﾞｼｯｸM" panose="020B0600000000000000" pitchFamily="50" charset="-128"/>
            </a:endParaRPr>
          </a:p>
          <a:p>
            <a:r>
              <a:rPr lang="ja-JP" altLang="en-US" sz="1050" dirty="0" smtClean="0">
                <a:latin typeface="HGPｺﾞｼｯｸM" panose="020B0600000000000000" pitchFamily="50" charset="-128"/>
                <a:ea typeface="HGPｺﾞｼｯｸM" panose="020B0600000000000000" pitchFamily="50" charset="-128"/>
              </a:rPr>
              <a:t>学校説明会でも校長や広報主任からお話しがあったように，男子校として時には優しく，時には厳しく指導をしていきます。第２次性徴の真</a:t>
            </a:r>
            <a:r>
              <a:rPr lang="ja-JP" altLang="en-US" sz="1050" dirty="0" err="1" smtClean="0">
                <a:latin typeface="HGPｺﾞｼｯｸM" panose="020B0600000000000000" pitchFamily="50" charset="-128"/>
                <a:ea typeface="HGPｺﾞｼｯｸM" panose="020B0600000000000000" pitchFamily="50" charset="-128"/>
              </a:rPr>
              <a:t>っ</a:t>
            </a:r>
            <a:r>
              <a:rPr lang="ja-JP" altLang="en-US" sz="1050" dirty="0" smtClean="0">
                <a:latin typeface="HGPｺﾞｼｯｸM" panose="020B0600000000000000" pitchFamily="50" charset="-128"/>
                <a:ea typeface="HGPｺﾞｼｯｸM" panose="020B0600000000000000" pitchFamily="50" charset="-128"/>
              </a:rPr>
              <a:t>只中を彼らは過ごしていくので，今までご家庭では考えられないようなことも数多く出てきます</a:t>
            </a:r>
            <a:r>
              <a:rPr lang="ja-JP" altLang="en-US" sz="1050" dirty="0" smtClean="0">
                <a:latin typeface="HGPｺﾞｼｯｸM" panose="020B0600000000000000" pitchFamily="50" charset="-128"/>
                <a:ea typeface="HGPｺﾞｼｯｸM" panose="020B0600000000000000" pitchFamily="50" charset="-128"/>
              </a:rPr>
              <a:t>。</a:t>
            </a:r>
            <a:endParaRPr lang="en-US" altLang="ja-JP" sz="1050" dirty="0" smtClean="0">
              <a:latin typeface="HGPｺﾞｼｯｸM" panose="020B0600000000000000" pitchFamily="50" charset="-128"/>
              <a:ea typeface="HGPｺﾞｼｯｸM" panose="020B0600000000000000" pitchFamily="50" charset="-128"/>
            </a:endParaRPr>
          </a:p>
          <a:p>
            <a:r>
              <a:rPr lang="ja-JP" altLang="en-US" sz="1050" dirty="0">
                <a:latin typeface="HGPｺﾞｼｯｸM" panose="020B0600000000000000" pitchFamily="50" charset="-128"/>
                <a:ea typeface="HGPｺﾞｼｯｸM" panose="020B0600000000000000" pitchFamily="50" charset="-128"/>
              </a:rPr>
              <a:t>男の子</a:t>
            </a:r>
            <a:r>
              <a:rPr lang="ja-JP" altLang="en-US" sz="1050" dirty="0" smtClean="0">
                <a:latin typeface="HGPｺﾞｼｯｸM" panose="020B0600000000000000" pitchFamily="50" charset="-128"/>
                <a:ea typeface="HGPｺﾞｼｯｸM" panose="020B0600000000000000" pitchFamily="50" charset="-128"/>
              </a:rPr>
              <a:t>ですから，ケンカもすればやんちゃもします。そういったときでもご家庭と連携を取りながらしっかり対応をいたしますので，ご安心下さい。また男子校ゆえ，厳しい言葉で指導することもありますが，根底にはどの先生も暖かい心を持っての厳しい指導です。経験も豊富です。</a:t>
            </a:r>
            <a:r>
              <a:rPr lang="ja-JP" altLang="en-US" sz="1050" dirty="0" smtClean="0">
                <a:latin typeface="HGPｺﾞｼｯｸM" panose="020B0600000000000000" pitchFamily="50" charset="-128"/>
                <a:ea typeface="HGPｺﾞｼｯｸM" panose="020B0600000000000000" pitchFamily="50" charset="-128"/>
              </a:rPr>
              <a:t>今後</a:t>
            </a:r>
            <a:r>
              <a:rPr lang="ja-JP" altLang="en-US" sz="1050" dirty="0" smtClean="0">
                <a:latin typeface="HGPｺﾞｼｯｸM" panose="020B0600000000000000" pitchFamily="50" charset="-128"/>
                <a:ea typeface="HGPｺﾞｼｯｸM" panose="020B0600000000000000" pitchFamily="50" charset="-128"/>
              </a:rPr>
              <a:t>の学校の指導の中で，保護者の方にご理解いただかなければならないことも多々あるかとは思いますが，ご子息の成長のため，何卒ご協力をお願い致します。</a:t>
            </a:r>
            <a:endParaRPr lang="en-US" altLang="ja-JP" sz="1050" dirty="0" smtClean="0">
              <a:latin typeface="HGPｺﾞｼｯｸM" panose="020B0600000000000000" pitchFamily="50" charset="-128"/>
              <a:ea typeface="HGPｺﾞｼｯｸM" panose="020B0600000000000000" pitchFamily="50" charset="-128"/>
            </a:endParaRPr>
          </a:p>
          <a:p>
            <a:endParaRPr lang="en-US" altLang="ja-JP" sz="1050" dirty="0">
              <a:latin typeface="HGPｺﾞｼｯｸM" panose="020B0600000000000000" pitchFamily="50" charset="-128"/>
              <a:ea typeface="HGPｺﾞｼｯｸM" panose="020B0600000000000000" pitchFamily="50" charset="-128"/>
            </a:endParaRPr>
          </a:p>
          <a:p>
            <a:r>
              <a:rPr lang="ja-JP" altLang="en-US" sz="1050" dirty="0" smtClean="0">
                <a:latin typeface="HGPｺﾞｼｯｸM" panose="020B0600000000000000" pitchFamily="50" charset="-128"/>
                <a:ea typeface="HGPｺﾞｼｯｸM" panose="020B0600000000000000" pitchFamily="50" charset="-128"/>
              </a:rPr>
              <a:t>先日の入試の際，スリッパをお忘れの保護者で「スリッパ！袋！」と単語だけで</a:t>
            </a:r>
            <a:r>
              <a:rPr lang="ja-JP" altLang="en-US" sz="1050" dirty="0" err="1" smtClean="0">
                <a:latin typeface="HGPｺﾞｼｯｸM" panose="020B0600000000000000" pitchFamily="50" charset="-128"/>
                <a:ea typeface="HGPｺﾞｼｯｸM" panose="020B0600000000000000" pitchFamily="50" charset="-128"/>
              </a:rPr>
              <a:t>仰る</a:t>
            </a:r>
            <a:r>
              <a:rPr lang="ja-JP" altLang="en-US" sz="1050" dirty="0" smtClean="0">
                <a:latin typeface="HGPｺﾞｼｯｸM" panose="020B0600000000000000" pitchFamily="50" charset="-128"/>
                <a:ea typeface="HGPｺﾞｼｯｸM" panose="020B0600000000000000" pitchFamily="50" charset="-128"/>
              </a:rPr>
              <a:t>方や「スリッパ持参なんて書いてあったか？聞いてねーよ」と声を張り上げる方がいらっしゃいました。同じ大人として，同じ子どもを持つ親として非常に残念でなりませんでした。</a:t>
            </a:r>
            <a:endParaRPr lang="en-US" altLang="ja-JP" sz="1050" dirty="0" smtClean="0">
              <a:latin typeface="HGPｺﾞｼｯｸM" panose="020B0600000000000000" pitchFamily="50" charset="-128"/>
              <a:ea typeface="HGPｺﾞｼｯｸM" panose="020B0600000000000000" pitchFamily="50" charset="-128"/>
            </a:endParaRPr>
          </a:p>
          <a:p>
            <a:r>
              <a:rPr lang="ja-JP" altLang="en-US" sz="1050" dirty="0" smtClean="0">
                <a:latin typeface="HGPｺﾞｼｯｸM" panose="020B0600000000000000" pitchFamily="50" charset="-128"/>
                <a:ea typeface="HGPｺﾞｼｯｸM" panose="020B0600000000000000" pitchFamily="50" charset="-128"/>
              </a:rPr>
              <a:t>私</a:t>
            </a:r>
            <a:r>
              <a:rPr lang="ja-JP" altLang="en-US" sz="1050" dirty="0" smtClean="0">
                <a:latin typeface="HGPｺﾞｼｯｸM" panose="020B0600000000000000" pitchFamily="50" charset="-128"/>
                <a:ea typeface="HGPｺﾞｼｯｸM" panose="020B0600000000000000" pitchFamily="50" charset="-128"/>
              </a:rPr>
              <a:t>は皆さんに負けないぐらい「親バカ」だと自負しておりますが「親」と「バカ」が反対にならないようにと意識しています</a:t>
            </a:r>
            <a:r>
              <a:rPr lang="ja-JP" altLang="en-US" sz="1050" dirty="0" smtClean="0">
                <a:latin typeface="HGPｺﾞｼｯｸM" panose="020B0600000000000000" pitchFamily="50" charset="-128"/>
                <a:ea typeface="HGPｺﾞｼｯｸM" panose="020B0600000000000000" pitchFamily="50" charset="-128"/>
              </a:rPr>
              <a:t>。</a:t>
            </a:r>
            <a:endParaRPr lang="en-US" altLang="ja-JP" sz="1050" dirty="0" smtClean="0">
              <a:latin typeface="HGPｺﾞｼｯｸM" panose="020B0600000000000000" pitchFamily="50" charset="-128"/>
              <a:ea typeface="HGPｺﾞｼｯｸM" panose="020B0600000000000000" pitchFamily="50" charset="-128"/>
            </a:endParaRPr>
          </a:p>
          <a:p>
            <a:endParaRPr lang="en-US" altLang="ja-JP" sz="1050" dirty="0" smtClean="0">
              <a:latin typeface="HGPｺﾞｼｯｸM" panose="020B0600000000000000" pitchFamily="50" charset="-128"/>
              <a:ea typeface="HGPｺﾞｼｯｸM" panose="020B0600000000000000" pitchFamily="50" charset="-128"/>
            </a:endParaRPr>
          </a:p>
          <a:p>
            <a:r>
              <a:rPr lang="ja-JP" altLang="en-US" sz="1050" dirty="0" smtClean="0">
                <a:latin typeface="HGPｺﾞｼｯｸM" panose="020B0600000000000000" pitchFamily="50" charset="-128"/>
                <a:ea typeface="HGPｺﾞｼｯｸM" panose="020B0600000000000000" pitchFamily="50" charset="-128"/>
              </a:rPr>
              <a:t>また</a:t>
            </a:r>
            <a:r>
              <a:rPr lang="ja-JP" altLang="en-US" sz="1050" dirty="0" smtClean="0">
                <a:latin typeface="HGPｺﾞｼｯｸM" panose="020B0600000000000000" pitchFamily="50" charset="-128"/>
                <a:ea typeface="HGPｺﾞｼｯｸM" panose="020B0600000000000000" pitchFamily="50" charset="-128"/>
              </a:rPr>
              <a:t>，他の先生方はわかりませんが，私は生徒指導の際，あまりにひどい生徒に対しては「保護者の方を注意するから呼んできなさい。</a:t>
            </a:r>
            <a:r>
              <a:rPr lang="en-US" altLang="ja-JP" sz="1050" dirty="0" smtClean="0">
                <a:latin typeface="HGPｺﾞｼｯｸM" panose="020B0600000000000000" pitchFamily="50" charset="-128"/>
                <a:ea typeface="HGPｺﾞｼｯｸM" panose="020B0600000000000000" pitchFamily="50" charset="-128"/>
              </a:rPr>
              <a:t>『</a:t>
            </a:r>
            <a:r>
              <a:rPr lang="ja-JP" altLang="en-US" sz="1050" dirty="0" smtClean="0">
                <a:latin typeface="HGPｺﾞｼｯｸM" panose="020B0600000000000000" pitchFamily="50" charset="-128"/>
                <a:ea typeface="HGPｺﾞｼｯｸM" panose="020B0600000000000000" pitchFamily="50" charset="-128"/>
              </a:rPr>
              <a:t>子は親の鏡</a:t>
            </a:r>
            <a:r>
              <a:rPr lang="en-US" altLang="ja-JP" sz="1050" dirty="0" smtClean="0">
                <a:latin typeface="HGPｺﾞｼｯｸM" panose="020B0600000000000000" pitchFamily="50" charset="-128"/>
                <a:ea typeface="HGPｺﾞｼｯｸM" panose="020B0600000000000000" pitchFamily="50" charset="-128"/>
              </a:rPr>
              <a:t>』</a:t>
            </a:r>
            <a:r>
              <a:rPr lang="ja-JP" altLang="en-US" sz="1050" dirty="0" err="1" smtClean="0">
                <a:latin typeface="HGPｺﾞｼｯｸM" panose="020B0600000000000000" pitchFamily="50" charset="-128"/>
                <a:ea typeface="HGPｺﾞｼｯｸM" panose="020B0600000000000000" pitchFamily="50" charset="-128"/>
              </a:rPr>
              <a:t>って</a:t>
            </a:r>
            <a:r>
              <a:rPr lang="ja-JP" altLang="en-US" sz="1050" dirty="0" smtClean="0">
                <a:latin typeface="HGPｺﾞｼｯｸM" panose="020B0600000000000000" pitchFamily="50" charset="-128"/>
                <a:ea typeface="HGPｺﾞｼｯｸM" panose="020B0600000000000000" pitchFamily="50" charset="-128"/>
              </a:rPr>
              <a:t>いうんだから，きっとそういう風に育ってきたんだろう。だからあなたは悪くない。保護者が悪いんだから保護者を呼びます」と言います。でも，全員の生徒が「違います。自分がいけないんです」と言います。そりゃそうです。そんな育て方をする保護者なんているはずないんです。</a:t>
            </a:r>
            <a:endParaRPr lang="en-US" altLang="ja-JP" sz="1050" dirty="0" smtClean="0">
              <a:latin typeface="HGPｺﾞｼｯｸM" panose="020B0600000000000000" pitchFamily="50" charset="-128"/>
              <a:ea typeface="HGPｺﾞｼｯｸM" panose="020B0600000000000000" pitchFamily="50" charset="-128"/>
            </a:endParaRPr>
          </a:p>
          <a:p>
            <a:endParaRPr lang="en-US" altLang="ja-JP" sz="1050" dirty="0">
              <a:latin typeface="HGPｺﾞｼｯｸM" panose="020B0600000000000000" pitchFamily="50" charset="-128"/>
              <a:ea typeface="HGPｺﾞｼｯｸM" panose="020B0600000000000000" pitchFamily="50" charset="-128"/>
            </a:endParaRPr>
          </a:p>
          <a:p>
            <a:r>
              <a:rPr lang="ja-JP" altLang="en-US" sz="1050" dirty="0" smtClean="0">
                <a:latin typeface="HGPｺﾞｼｯｸM" panose="020B0600000000000000" pitchFamily="50" charset="-128"/>
                <a:ea typeface="HGPｺﾞｼｯｸM" panose="020B0600000000000000" pitchFamily="50" charset="-128"/>
              </a:rPr>
              <a:t>我々は「男子力が高い」男子を育てるプロ集団です。安心してお預けいただければ幸いです。</a:t>
            </a:r>
            <a:endParaRPr lang="en-US" altLang="ja-JP" sz="1050" dirty="0" smtClean="0">
              <a:latin typeface="HGPｺﾞｼｯｸM" panose="020B0600000000000000" pitchFamily="50" charset="-128"/>
              <a:ea typeface="HGPｺﾞｼｯｸM" panose="020B0600000000000000" pitchFamily="50" charset="-128"/>
            </a:endParaRPr>
          </a:p>
        </p:txBody>
      </p:sp>
      <p:sp>
        <p:nvSpPr>
          <p:cNvPr id="4" name="スライド番号プレースホルダー 3"/>
          <p:cNvSpPr>
            <a:spLocks noGrp="1"/>
          </p:cNvSpPr>
          <p:nvPr>
            <p:ph type="sldNum" sz="quarter" idx="10"/>
          </p:nvPr>
        </p:nvSpPr>
        <p:spPr/>
        <p:txBody>
          <a:bodyPr/>
          <a:lstStyle/>
          <a:p>
            <a:pPr defTabSz="922217">
              <a:defRPr/>
            </a:pPr>
            <a:fld id="{66D5F47D-BA06-BE4A-8D46-AF342524289F}" type="slidenum">
              <a:rPr lang="ja-JP" altLang="en-US">
                <a:solidFill>
                  <a:prstClr val="black"/>
                </a:solidFill>
              </a:rPr>
              <a:pPr defTabSz="922217">
                <a:defRPr/>
              </a:pPr>
              <a:t>12</a:t>
            </a:fld>
            <a:endParaRPr lang="ja-JP" altLang="en-US">
              <a:solidFill>
                <a:prstClr val="black"/>
              </a:solidFill>
            </a:endParaRPr>
          </a:p>
        </p:txBody>
      </p:sp>
    </p:spTree>
    <p:extLst>
      <p:ext uri="{BB962C8B-B14F-4D97-AF65-F5344CB8AC3E}">
        <p14:creationId xmlns:p14="http://schemas.microsoft.com/office/powerpoint/2010/main" val="1940528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66D5F47D-BA06-BE4A-8D46-AF342524289F}" type="slidenum">
              <a:rPr lang="ja-JP" altLang="en-US" smtClean="0"/>
              <a:pPr>
                <a:defRPr/>
              </a:pPr>
              <a:t>2</a:t>
            </a:fld>
            <a:endParaRPr lang="ja-JP" altLang="en-US"/>
          </a:p>
        </p:txBody>
      </p:sp>
    </p:spTree>
    <p:extLst>
      <p:ext uri="{BB962C8B-B14F-4D97-AF65-F5344CB8AC3E}">
        <p14:creationId xmlns:p14="http://schemas.microsoft.com/office/powerpoint/2010/main" val="3173414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まず，配布書類の確認です。</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pPr>
              <a:defRPr/>
            </a:pPr>
            <a:fld id="{66D5F47D-BA06-BE4A-8D46-AF342524289F}" type="slidenum">
              <a:rPr lang="ja-JP" altLang="en-US" smtClean="0"/>
              <a:pPr>
                <a:defRPr/>
              </a:pPr>
              <a:t>3</a:t>
            </a:fld>
            <a:endParaRPr lang="ja-JP" altLang="en-US"/>
          </a:p>
        </p:txBody>
      </p:sp>
    </p:spTree>
    <p:extLst>
      <p:ext uri="{BB962C8B-B14F-4D97-AF65-F5344CB8AC3E}">
        <p14:creationId xmlns:p14="http://schemas.microsoft.com/office/powerpoint/2010/main" val="893785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こちらは</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入学許可証</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就学証明書</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と同等に取り扱えます。</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cs typeface="Meiryo UI" panose="020B0604030504040204" pitchFamily="50" charset="-128"/>
              </a:rPr>
              <a:t>自治体</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によっては，公立中学校を辞退する際に必要となります。</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なお，第２回オリエンテーション時には</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入学許可証</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をお渡しいたします。</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pPr>
              <a:defRPr/>
            </a:pPr>
            <a:fld id="{66D5F47D-BA06-BE4A-8D46-AF342524289F}" type="slidenum">
              <a:rPr lang="ja-JP" altLang="en-US" smtClean="0"/>
              <a:pPr>
                <a:defRPr/>
              </a:pPr>
              <a:t>4</a:t>
            </a:fld>
            <a:endParaRPr lang="ja-JP" altLang="en-US"/>
          </a:p>
        </p:txBody>
      </p:sp>
    </p:spTree>
    <p:extLst>
      <p:ext uri="{BB962C8B-B14F-4D97-AF65-F5344CB8AC3E}">
        <p14:creationId xmlns:p14="http://schemas.microsoft.com/office/powerpoint/2010/main" val="204850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同封の</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健康調査及び心電図調査票について</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のプリントをご熟読の上ご記入下さい。</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自治体によっては「子医療証」が配布されている自治体もございます。お持ちの場合は，</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こちらの番号もご記入下さい。</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アレルギーや持病については，できる限り詳しく具体的に記入をお願いします。</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また毎年捺印忘れが非常に多く見受けられますので，くれぐれもご注意下さい。</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pPr>
              <a:defRPr/>
            </a:pPr>
            <a:fld id="{66D5F47D-BA06-BE4A-8D46-AF342524289F}" type="slidenum">
              <a:rPr lang="ja-JP" altLang="en-US" smtClean="0"/>
              <a:pPr>
                <a:defRPr/>
              </a:pPr>
              <a:t>5</a:t>
            </a:fld>
            <a:endParaRPr lang="ja-JP" altLang="en-US"/>
          </a:p>
        </p:txBody>
      </p:sp>
      <p:sp>
        <p:nvSpPr>
          <p:cNvPr id="5" name="楕円 4"/>
          <p:cNvSpPr/>
          <p:nvPr/>
        </p:nvSpPr>
        <p:spPr>
          <a:xfrm>
            <a:off x="1891432" y="4969669"/>
            <a:ext cx="216024" cy="216024"/>
          </a:xfrm>
          <a:prstGeom prst="ellipse">
            <a:avLst/>
          </a:prstGeom>
          <a:no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1585157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66D5F47D-BA06-BE4A-8D46-AF342524289F}" type="slidenum">
              <a:rPr lang="ja-JP" altLang="en-US" smtClean="0"/>
              <a:pPr>
                <a:defRPr/>
              </a:pPr>
              <a:t>6</a:t>
            </a:fld>
            <a:endParaRPr lang="ja-JP" altLang="en-US"/>
          </a:p>
        </p:txBody>
      </p:sp>
    </p:spTree>
    <p:extLst>
      <p:ext uri="{BB962C8B-B14F-4D97-AF65-F5344CB8AC3E}">
        <p14:creationId xmlns:p14="http://schemas.microsoft.com/office/powerpoint/2010/main" val="3267221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9609" y="4722817"/>
            <a:ext cx="5447983" cy="4855364"/>
          </a:xfrm>
        </p:spPr>
        <p:txBody>
          <a:bodyPr/>
          <a:lstStyle/>
          <a:p>
            <a:r>
              <a:rPr lang="ja-JP" altLang="en-US" dirty="0" smtClean="0">
                <a:latin typeface="HGSｺﾞｼｯｸM" panose="020B0600000000000000" pitchFamily="50" charset="-128"/>
                <a:ea typeface="HGSｺﾞｼｯｸM" panose="020B0600000000000000" pitchFamily="50" charset="-128"/>
              </a:rPr>
              <a:t>第２回オリエンテーションは３月１０日（日）９時３０分より実施します。</a:t>
            </a:r>
            <a:endParaRPr lang="en-US" altLang="ja-JP" dirty="0" smtClean="0">
              <a:latin typeface="HGSｺﾞｼｯｸM" panose="020B0600000000000000" pitchFamily="50" charset="-128"/>
              <a:ea typeface="HGSｺﾞｼｯｸM" panose="020B0600000000000000" pitchFamily="50" charset="-128"/>
            </a:endParaRPr>
          </a:p>
          <a:p>
            <a:r>
              <a:rPr kumimoji="1" lang="ja-JP" altLang="en-US" dirty="0" smtClean="0">
                <a:latin typeface="HGSｺﾞｼｯｸM" panose="020B0600000000000000" pitchFamily="50" charset="-128"/>
                <a:ea typeface="HGSｺﾞｼｯｸM" panose="020B0600000000000000" pitchFamily="50" charset="-128"/>
              </a:rPr>
              <a:t>こちらも保護者同伴となります。</a:t>
            </a:r>
            <a:endParaRPr kumimoji="1" lang="en-US" altLang="ja-JP" dirty="0" smtClean="0">
              <a:latin typeface="HGSｺﾞｼｯｸM" panose="020B0600000000000000" pitchFamily="50" charset="-128"/>
              <a:ea typeface="HGSｺﾞｼｯｸM" panose="020B0600000000000000" pitchFamily="50" charset="-128"/>
            </a:endParaRPr>
          </a:p>
          <a:p>
            <a:r>
              <a:rPr lang="ja-JP" altLang="en-US" dirty="0">
                <a:latin typeface="HGSｺﾞｼｯｸM" panose="020B0600000000000000" pitchFamily="50" charset="-128"/>
                <a:ea typeface="HGSｺﾞｼｯｸM" panose="020B0600000000000000" pitchFamily="50" charset="-128"/>
              </a:rPr>
              <a:t>終</a:t>
            </a:r>
            <a:r>
              <a:rPr lang="ja-JP" altLang="en-US" dirty="0" smtClean="0">
                <a:latin typeface="HGSｺﾞｼｯｸM" panose="020B0600000000000000" pitchFamily="50" charset="-128"/>
                <a:ea typeface="HGSｺﾞｼｯｸM" panose="020B0600000000000000" pitchFamily="50" charset="-128"/>
              </a:rPr>
              <a:t>了まで２時間ほどかかりますので，ご予定の程よろしくお願い致します。</a:t>
            </a:r>
            <a:endParaRPr lang="en-US" altLang="ja-JP" dirty="0" smtClean="0">
              <a:latin typeface="HGSｺﾞｼｯｸM" panose="020B0600000000000000" pitchFamily="50" charset="-128"/>
              <a:ea typeface="HGSｺﾞｼｯｸM" panose="020B0600000000000000" pitchFamily="50" charset="-128"/>
            </a:endParaRPr>
          </a:p>
          <a:p>
            <a:endParaRPr kumimoji="1" lang="en-US" altLang="ja-JP" dirty="0">
              <a:latin typeface="HGSｺﾞｼｯｸM" panose="020B0600000000000000" pitchFamily="50" charset="-128"/>
              <a:ea typeface="HGSｺﾞｼｯｸM" panose="020B0600000000000000" pitchFamily="50" charset="-128"/>
            </a:endParaRPr>
          </a:p>
          <a:p>
            <a:r>
              <a:rPr lang="ja-JP" altLang="en-US" dirty="0" smtClean="0">
                <a:latin typeface="HGSｺﾞｼｯｸM" panose="020B0600000000000000" pitchFamily="50" charset="-128"/>
                <a:ea typeface="HGSｺﾞｼｯｸM" panose="020B0600000000000000" pitchFamily="50" charset="-128"/>
              </a:rPr>
              <a:t>当日は受付時に暫定クラスとオリエンテーション実施クラスの掲載されたプリントを配布しますので，そのプリントをご覧になっていただき，各教室に入室していただきます。なお，今後，行事等でご来校頂く際は，</a:t>
            </a:r>
            <a:r>
              <a:rPr lang="en-US" altLang="ja-JP" dirty="0" smtClean="0">
                <a:latin typeface="HGSｺﾞｼｯｸM" panose="020B0600000000000000" pitchFamily="50" charset="-128"/>
                <a:ea typeface="HGSｺﾞｼｯｸM" panose="020B0600000000000000" pitchFamily="50" charset="-128"/>
              </a:rPr>
              <a:t>『</a:t>
            </a:r>
            <a:r>
              <a:rPr lang="ja-JP" altLang="en-US" dirty="0" smtClean="0">
                <a:latin typeface="HGSｺﾞｼｯｸM" panose="020B0600000000000000" pitchFamily="50" charset="-128"/>
                <a:ea typeface="HGSｺﾞｼｯｸM" panose="020B0600000000000000" pitchFamily="50" charset="-128"/>
              </a:rPr>
              <a:t>上履き持参</a:t>
            </a:r>
            <a:r>
              <a:rPr lang="en-US" altLang="ja-JP" dirty="0" smtClean="0">
                <a:latin typeface="HGSｺﾞｼｯｸM" panose="020B0600000000000000" pitchFamily="50" charset="-128"/>
                <a:ea typeface="HGSｺﾞｼｯｸM" panose="020B0600000000000000" pitchFamily="50" charset="-128"/>
              </a:rPr>
              <a:t>』</a:t>
            </a:r>
            <a:r>
              <a:rPr lang="ja-JP" altLang="en-US" dirty="0" smtClean="0">
                <a:latin typeface="HGSｺﾞｼｯｸM" panose="020B0600000000000000" pitchFamily="50" charset="-128"/>
                <a:ea typeface="HGSｺﾞｼｯｸM" panose="020B0600000000000000" pitchFamily="50" charset="-128"/>
              </a:rPr>
              <a:t>となります。ご協力をお願い致します。</a:t>
            </a:r>
            <a:endParaRPr lang="en-US" altLang="ja-JP" dirty="0" smtClean="0">
              <a:latin typeface="HGSｺﾞｼｯｸM" panose="020B0600000000000000" pitchFamily="50" charset="-128"/>
              <a:ea typeface="HGSｺﾞｼｯｸM" panose="020B0600000000000000" pitchFamily="50" charset="-128"/>
            </a:endParaRPr>
          </a:p>
          <a:p>
            <a:endParaRPr kumimoji="1" lang="en-US" altLang="ja-JP" dirty="0">
              <a:latin typeface="HGSｺﾞｼｯｸM" panose="020B0600000000000000" pitchFamily="50" charset="-128"/>
              <a:ea typeface="HGSｺﾞｼｯｸM" panose="020B0600000000000000" pitchFamily="50" charset="-128"/>
            </a:endParaRPr>
          </a:p>
          <a:p>
            <a:r>
              <a:rPr lang="ja-JP" altLang="en-US" dirty="0" smtClean="0">
                <a:latin typeface="HGSｺﾞｼｯｸM" panose="020B0600000000000000" pitchFamily="50" charset="-128"/>
                <a:ea typeface="HGSｺﾞｼｯｸM" panose="020B0600000000000000" pitchFamily="50" charset="-128"/>
              </a:rPr>
              <a:t>まず身分証の写真撮影を行いますので，なるべく整髪をしてきてください。</a:t>
            </a:r>
            <a:endParaRPr lang="en-US" altLang="ja-JP" dirty="0" smtClean="0">
              <a:latin typeface="HGSｺﾞｼｯｸM" panose="020B0600000000000000" pitchFamily="50" charset="-128"/>
              <a:ea typeface="HGSｺﾞｼｯｸM" panose="020B0600000000000000" pitchFamily="50" charset="-128"/>
            </a:endParaRPr>
          </a:p>
          <a:p>
            <a:r>
              <a:rPr lang="ja-JP" altLang="en-US" dirty="0" smtClean="0">
                <a:latin typeface="HGSｺﾞｼｯｸM" panose="020B0600000000000000" pitchFamily="50" charset="-128"/>
                <a:ea typeface="HGSｺﾞｼｯｸM" panose="020B0600000000000000" pitchFamily="50" charset="-128"/>
              </a:rPr>
              <a:t>学校</a:t>
            </a:r>
            <a:r>
              <a:rPr kumimoji="1" lang="ja-JP" altLang="en-US" dirty="0" smtClean="0">
                <a:latin typeface="HGSｺﾞｼｯｸM" panose="020B0600000000000000" pitchFamily="50" charset="-128"/>
                <a:ea typeface="HGSｺﾞｼｯｸM" panose="020B0600000000000000" pitchFamily="50" charset="-128"/>
              </a:rPr>
              <a:t>説明会等でもお話し致しましたが，本校は１ヶ月に１回生徒指導日を設</a:t>
            </a:r>
            <a:endParaRPr kumimoji="1" lang="en-US" altLang="ja-JP" dirty="0" smtClean="0">
              <a:latin typeface="HGSｺﾞｼｯｸM" panose="020B0600000000000000" pitchFamily="50" charset="-128"/>
              <a:ea typeface="HGSｺﾞｼｯｸM" panose="020B0600000000000000" pitchFamily="50" charset="-128"/>
            </a:endParaRPr>
          </a:p>
          <a:p>
            <a:r>
              <a:rPr kumimoji="1" lang="ja-JP" altLang="en-US" dirty="0" smtClean="0">
                <a:latin typeface="HGSｺﾞｼｯｸM" panose="020B0600000000000000" pitchFamily="50" charset="-128"/>
                <a:ea typeface="HGSｺﾞｼｯｸM" panose="020B0600000000000000" pitchFamily="50" charset="-128"/>
              </a:rPr>
              <a:t>けて</a:t>
            </a:r>
            <a:r>
              <a:rPr lang="ja-JP" altLang="en-US" dirty="0" smtClean="0">
                <a:latin typeface="HGSｺﾞｼｯｸM" panose="020B0600000000000000" pitchFamily="50" charset="-128"/>
                <a:ea typeface="HGSｺﾞｼｯｸM" panose="020B0600000000000000" pitchFamily="50" charset="-128"/>
              </a:rPr>
              <a:t>おり，頭髪指導を実施しております。（前髪はまゆげにかからない・横</a:t>
            </a:r>
            <a:endParaRPr lang="en-US" altLang="ja-JP" dirty="0" smtClean="0">
              <a:latin typeface="HGSｺﾞｼｯｸM" panose="020B0600000000000000" pitchFamily="50" charset="-128"/>
              <a:ea typeface="HGSｺﾞｼｯｸM" panose="020B0600000000000000" pitchFamily="50" charset="-128"/>
            </a:endParaRPr>
          </a:p>
          <a:p>
            <a:r>
              <a:rPr lang="ja-JP" altLang="en-US" dirty="0" smtClean="0">
                <a:latin typeface="HGSｺﾞｼｯｸM" panose="020B0600000000000000" pitchFamily="50" charset="-128"/>
                <a:ea typeface="HGSｺﾞｼｯｸM" panose="020B0600000000000000" pitchFamily="50" charset="-128"/>
              </a:rPr>
              <a:t>は耳にかからない・整髪料はつけない等）</a:t>
            </a:r>
            <a:endParaRPr lang="en-US" altLang="ja-JP" dirty="0" smtClean="0">
              <a:latin typeface="HGSｺﾞｼｯｸM" panose="020B0600000000000000" pitchFamily="50" charset="-128"/>
              <a:ea typeface="HGSｺﾞｼｯｸM" panose="020B0600000000000000" pitchFamily="50" charset="-128"/>
            </a:endParaRPr>
          </a:p>
          <a:p>
            <a:r>
              <a:rPr lang="ja-JP" altLang="en-US" dirty="0" smtClean="0">
                <a:latin typeface="HGSｺﾞｼｯｸM" panose="020B0600000000000000" pitchFamily="50" charset="-128"/>
                <a:ea typeface="HGSｺﾞｼｯｸM" panose="020B0600000000000000" pitchFamily="50" charset="-128"/>
              </a:rPr>
              <a:t>身分</a:t>
            </a:r>
            <a:r>
              <a:rPr lang="ja-JP" altLang="en-US" dirty="0">
                <a:latin typeface="HGSｺﾞｼｯｸM" panose="020B0600000000000000" pitchFamily="50" charset="-128"/>
                <a:ea typeface="HGSｺﾞｼｯｸM" panose="020B0600000000000000" pitchFamily="50" charset="-128"/>
              </a:rPr>
              <a:t>証</a:t>
            </a:r>
            <a:r>
              <a:rPr lang="ja-JP" altLang="en-US" dirty="0" smtClean="0">
                <a:latin typeface="HGSｺﾞｼｯｸM" panose="020B0600000000000000" pitchFamily="50" charset="-128"/>
                <a:ea typeface="HGSｺﾞｼｯｸM" panose="020B0600000000000000" pitchFamily="50" charset="-128"/>
              </a:rPr>
              <a:t>は入学式にお渡しする予定です。</a:t>
            </a:r>
            <a:endParaRPr lang="en-US" altLang="ja-JP" dirty="0" smtClean="0">
              <a:latin typeface="HGSｺﾞｼｯｸM" panose="020B0600000000000000" pitchFamily="50" charset="-128"/>
              <a:ea typeface="HGSｺﾞｼｯｸM" panose="020B0600000000000000" pitchFamily="50" charset="-128"/>
            </a:endParaRPr>
          </a:p>
          <a:p>
            <a:endParaRPr kumimoji="1" lang="en-US" altLang="ja-JP" dirty="0">
              <a:latin typeface="HGSｺﾞｼｯｸM" panose="020B0600000000000000" pitchFamily="50" charset="-128"/>
              <a:ea typeface="HGSｺﾞｼｯｸM" panose="020B0600000000000000" pitchFamily="50" charset="-128"/>
            </a:endParaRPr>
          </a:p>
          <a:p>
            <a:r>
              <a:rPr lang="ja-JP" altLang="en-US" dirty="0" smtClean="0">
                <a:latin typeface="HGSｺﾞｼｯｸM" panose="020B0600000000000000" pitchFamily="50" charset="-128"/>
                <a:ea typeface="HGSｺﾞｼｯｸM" panose="020B0600000000000000" pitchFamily="50" charset="-128"/>
              </a:rPr>
              <a:t>ご子息が写真撮影をしている時間を利用して保護者の皆様には携帯電話に</a:t>
            </a:r>
            <a:r>
              <a:rPr lang="ja-JP" altLang="en-US" dirty="0" err="1" smtClean="0">
                <a:latin typeface="HGSｺﾞｼｯｸM" panose="020B0600000000000000" pitchFamily="50" charset="-128"/>
                <a:ea typeface="HGSｺﾞｼｯｸM" panose="020B0600000000000000" pitchFamily="50" charset="-128"/>
              </a:rPr>
              <a:t>つ</a:t>
            </a:r>
            <a:endParaRPr lang="en-US" altLang="ja-JP" dirty="0" smtClean="0">
              <a:latin typeface="HGSｺﾞｼｯｸM" panose="020B0600000000000000" pitchFamily="50" charset="-128"/>
              <a:ea typeface="HGSｺﾞｼｯｸM" panose="020B0600000000000000" pitchFamily="50" charset="-128"/>
            </a:endParaRPr>
          </a:p>
          <a:p>
            <a:r>
              <a:rPr kumimoji="1" lang="ja-JP" altLang="en-US" dirty="0" smtClean="0">
                <a:latin typeface="HGSｺﾞｼｯｸM" panose="020B0600000000000000" pitchFamily="50" charset="-128"/>
                <a:ea typeface="HGSｺﾞｼｯｸM" panose="020B0600000000000000" pitchFamily="50" charset="-128"/>
              </a:rPr>
              <a:t>いての講演会にご参加いただきます。</a:t>
            </a:r>
            <a:endParaRPr kumimoji="1" lang="en-US" altLang="ja-JP" dirty="0" smtClean="0">
              <a:latin typeface="HGSｺﾞｼｯｸM" panose="020B0600000000000000" pitchFamily="50" charset="-128"/>
              <a:ea typeface="HGSｺﾞｼｯｸM" panose="020B0600000000000000" pitchFamily="50" charset="-128"/>
            </a:endParaRPr>
          </a:p>
          <a:p>
            <a:endParaRPr lang="en-US" altLang="ja-JP" dirty="0">
              <a:latin typeface="HGSｺﾞｼｯｸM" panose="020B0600000000000000" pitchFamily="50" charset="-128"/>
              <a:ea typeface="HGSｺﾞｼｯｸM" panose="020B0600000000000000" pitchFamily="50" charset="-128"/>
            </a:endParaRPr>
          </a:p>
          <a:p>
            <a:r>
              <a:rPr kumimoji="1" lang="ja-JP" altLang="en-US" dirty="0" smtClean="0">
                <a:latin typeface="HGSｺﾞｼｯｸM" panose="020B0600000000000000" pitchFamily="50" charset="-128"/>
                <a:ea typeface="HGSｺﾞｼｯｸM" panose="020B0600000000000000" pitchFamily="50" charset="-128"/>
              </a:rPr>
              <a:t>写真撮影・講演会が終了したところで，各クラスでオリエンテーションを行います。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66D5F47D-BA06-BE4A-8D46-AF342524289F}" type="slidenum">
              <a:rPr lang="ja-JP" altLang="en-US" smtClean="0"/>
              <a:pPr>
                <a:defRPr/>
              </a:pPr>
              <a:t>7</a:t>
            </a:fld>
            <a:endParaRPr lang="ja-JP" altLang="en-US"/>
          </a:p>
        </p:txBody>
      </p:sp>
    </p:spTree>
    <p:extLst>
      <p:ext uri="{BB962C8B-B14F-4D97-AF65-F5344CB8AC3E}">
        <p14:creationId xmlns:p14="http://schemas.microsoft.com/office/powerpoint/2010/main" val="1837542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82650" y="720725"/>
            <a:ext cx="4965700" cy="3725863"/>
          </a:xfrm>
        </p:spPr>
      </p:sp>
      <p:sp>
        <p:nvSpPr>
          <p:cNvPr id="3" name="ノート プレースホルダー 2"/>
          <p:cNvSpPr>
            <a:spLocks noGrp="1"/>
          </p:cNvSpPr>
          <p:nvPr>
            <p:ph type="body" idx="1"/>
          </p:nvPr>
        </p:nvSpPr>
        <p:spPr/>
        <p:txBody>
          <a:bodyPr/>
          <a:lstStyle/>
          <a:p>
            <a:r>
              <a:rPr lang="ja-JP" altLang="en-US" dirty="0" smtClean="0">
                <a:latin typeface="HGSｺﾞｼｯｸM" panose="020B0600000000000000" pitchFamily="50" charset="-128"/>
                <a:ea typeface="HGSｺﾞｼｯｸM" panose="020B0600000000000000" pitchFamily="50" charset="-128"/>
              </a:rPr>
              <a:t>３月１０日にご提出いただくものです。</a:t>
            </a:r>
            <a:endParaRPr lang="en-US" altLang="ja-JP" dirty="0" smtClean="0">
              <a:latin typeface="HGSｺﾞｼｯｸM" panose="020B0600000000000000" pitchFamily="50" charset="-128"/>
              <a:ea typeface="HGSｺﾞｼｯｸM" panose="020B0600000000000000" pitchFamily="50" charset="-128"/>
            </a:endParaRPr>
          </a:p>
          <a:p>
            <a:endParaRPr kumimoji="1" lang="en-US" altLang="ja-JP" dirty="0">
              <a:latin typeface="HGSｺﾞｼｯｸM" panose="020B0600000000000000" pitchFamily="50" charset="-128"/>
              <a:ea typeface="HGSｺﾞｼｯｸM" panose="020B0600000000000000" pitchFamily="50" charset="-128"/>
            </a:endParaRPr>
          </a:p>
          <a:p>
            <a:r>
              <a:rPr lang="ja-JP" altLang="en-US" dirty="0" smtClean="0">
                <a:latin typeface="HGSｺﾞｼｯｸM" panose="020B0600000000000000" pitchFamily="50" charset="-128"/>
                <a:ea typeface="HGSｺﾞｼｯｸM" panose="020B0600000000000000" pitchFamily="50" charset="-128"/>
              </a:rPr>
              <a:t>誓約書は，合格書類に同封されていた「入学のしおり」に用紙がございますので，そちらにご記入の上ご持参下さい。</a:t>
            </a:r>
            <a:endParaRPr lang="en-US" altLang="ja-JP" dirty="0" smtClean="0">
              <a:latin typeface="HGSｺﾞｼｯｸM" panose="020B0600000000000000" pitchFamily="50" charset="-128"/>
              <a:ea typeface="HGSｺﾞｼｯｸM" panose="020B0600000000000000" pitchFamily="50" charset="-128"/>
            </a:endParaRPr>
          </a:p>
          <a:p>
            <a:endParaRPr kumimoji="1" lang="en-US" altLang="ja-JP" dirty="0">
              <a:latin typeface="HGSｺﾞｼｯｸM" panose="020B0600000000000000" pitchFamily="50" charset="-128"/>
              <a:ea typeface="HGSｺﾞｼｯｸM" panose="020B0600000000000000" pitchFamily="50" charset="-128"/>
            </a:endParaRPr>
          </a:p>
          <a:p>
            <a:r>
              <a:rPr lang="ja-JP" altLang="en-US" dirty="0" smtClean="0">
                <a:latin typeface="HGSｺﾞｼｯｸM" panose="020B0600000000000000" pitchFamily="50" charset="-128"/>
                <a:ea typeface="HGSｺﾞｼｯｸM" panose="020B0600000000000000" pitchFamily="50" charset="-128"/>
              </a:rPr>
              <a:t>住民票につきまして，ご子息の記載のあるものでお願いします。</a:t>
            </a:r>
            <a:endParaRPr lang="en-US" altLang="ja-JP" dirty="0" smtClean="0">
              <a:latin typeface="HGSｺﾞｼｯｸM" panose="020B0600000000000000" pitchFamily="50" charset="-128"/>
              <a:ea typeface="HGSｺﾞｼｯｸM" panose="020B0600000000000000" pitchFamily="50" charset="-128"/>
            </a:endParaRPr>
          </a:p>
          <a:p>
            <a:r>
              <a:rPr kumimoji="1" lang="ja-JP" altLang="en-US" dirty="0" smtClean="0">
                <a:latin typeface="HGSｺﾞｼｯｸM" panose="020B0600000000000000" pitchFamily="50" charset="-128"/>
                <a:ea typeface="HGSｺﾞｼｯｸM" panose="020B0600000000000000" pitchFamily="50" charset="-128"/>
              </a:rPr>
              <a:t>また，本籍・マイナンバーの記載のあるものはお受け取り出来ませんので，ご注意下さい。</a:t>
            </a:r>
            <a:endParaRPr kumimoji="1" lang="en-US" altLang="ja-JP" dirty="0" smtClean="0">
              <a:latin typeface="HGSｺﾞｼｯｸM" panose="020B0600000000000000" pitchFamily="50" charset="-128"/>
              <a:ea typeface="HGSｺﾞｼｯｸM" panose="020B0600000000000000" pitchFamily="50" charset="-128"/>
            </a:endParaRPr>
          </a:p>
          <a:p>
            <a:r>
              <a:rPr lang="ja-JP" altLang="en-US" dirty="0" smtClean="0">
                <a:latin typeface="HGSｺﾞｼｯｸM" panose="020B0600000000000000" pitchFamily="50" charset="-128"/>
                <a:ea typeface="HGSｺﾞｼｯｸM" panose="020B0600000000000000" pitchFamily="50" charset="-128"/>
              </a:rPr>
              <a:t>３月１０日以降にお引越しを予定されている方につきましては，まず現在のものをご提出いただき，お引越し後，新しいものをご提出下さい。これは入学式後でも構いません。</a:t>
            </a:r>
            <a:endParaRPr lang="en-US" altLang="ja-JP" dirty="0" smtClean="0">
              <a:latin typeface="HGSｺﾞｼｯｸM" panose="020B0600000000000000" pitchFamily="50" charset="-128"/>
              <a:ea typeface="HGSｺﾞｼｯｸM" panose="020B0600000000000000" pitchFamily="50" charset="-128"/>
            </a:endParaRPr>
          </a:p>
          <a:p>
            <a:endParaRPr kumimoji="1" lang="en-US" altLang="ja-JP" dirty="0">
              <a:latin typeface="HGSｺﾞｼｯｸM" panose="020B0600000000000000" pitchFamily="50" charset="-128"/>
              <a:ea typeface="HGSｺﾞｼｯｸM" panose="020B0600000000000000" pitchFamily="50" charset="-128"/>
            </a:endParaRPr>
          </a:p>
          <a:p>
            <a:r>
              <a:rPr lang="ja-JP" altLang="en-US" dirty="0" smtClean="0">
                <a:latin typeface="HGSｺﾞｼｯｸM" panose="020B0600000000000000" pitchFamily="50" charset="-128"/>
                <a:ea typeface="HGSｺﾞｼｯｸM" panose="020B0600000000000000" pitchFamily="50" charset="-128"/>
              </a:rPr>
              <a:t>健康調査票。心電図調査票は前述の通りです。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66D5F47D-BA06-BE4A-8D46-AF342524289F}" type="slidenum">
              <a:rPr lang="ja-JP" altLang="en-US" smtClean="0"/>
              <a:pPr>
                <a:defRPr/>
              </a:pPr>
              <a:t>8</a:t>
            </a:fld>
            <a:endParaRPr lang="ja-JP" altLang="en-US"/>
          </a:p>
        </p:txBody>
      </p:sp>
    </p:spTree>
    <p:extLst>
      <p:ext uri="{BB962C8B-B14F-4D97-AF65-F5344CB8AC3E}">
        <p14:creationId xmlns:p14="http://schemas.microsoft.com/office/powerpoint/2010/main" val="996659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HGSｺﾞｼｯｸM" panose="020B0600000000000000" pitchFamily="50" charset="-128"/>
                <a:ea typeface="HGSｺﾞｼｯｸM" panose="020B0600000000000000" pitchFamily="50" charset="-128"/>
              </a:rPr>
              <a:t>当日お渡しするものです。</a:t>
            </a:r>
            <a:endParaRPr kumimoji="1" lang="en-US" altLang="ja-JP" dirty="0" smtClean="0">
              <a:latin typeface="HGSｺﾞｼｯｸM" panose="020B0600000000000000" pitchFamily="50" charset="-128"/>
              <a:ea typeface="HGSｺﾞｼｯｸM" panose="020B0600000000000000" pitchFamily="50" charset="-128"/>
            </a:endParaRPr>
          </a:p>
          <a:p>
            <a:r>
              <a:rPr kumimoji="1" lang="ja-JP" altLang="en-US" dirty="0" smtClean="0">
                <a:latin typeface="HGSｺﾞｼｯｸM" panose="020B0600000000000000" pitchFamily="50" charset="-128"/>
                <a:ea typeface="HGSｺﾞｼｯｸM" panose="020B0600000000000000" pitchFamily="50" charset="-128"/>
              </a:rPr>
              <a:t>筆記用具及び教科書等を入れる大きめのカバンをご準備下さい。</a:t>
            </a:r>
            <a:endParaRPr kumimoji="1" lang="en-US" altLang="ja-JP" dirty="0" smtClean="0">
              <a:latin typeface="HGSｺﾞｼｯｸM" panose="020B0600000000000000" pitchFamily="50" charset="-128"/>
              <a:ea typeface="HGSｺﾞｼｯｸM" panose="020B0600000000000000" pitchFamily="50" charset="-128"/>
            </a:endParaRPr>
          </a:p>
          <a:p>
            <a:endParaRPr lang="en-US" altLang="ja-JP" dirty="0">
              <a:latin typeface="HGSｺﾞｼｯｸM" panose="020B0600000000000000" pitchFamily="50" charset="-128"/>
              <a:ea typeface="HGSｺﾞｼｯｸM" panose="020B0600000000000000" pitchFamily="50" charset="-128"/>
            </a:endParaRPr>
          </a:p>
          <a:p>
            <a:r>
              <a:rPr kumimoji="1" lang="ja-JP" altLang="en-US" dirty="0" smtClean="0">
                <a:latin typeface="HGSｺﾞｼｯｸM" panose="020B0600000000000000" pitchFamily="50" charset="-128"/>
                <a:ea typeface="HGSｺﾞｼｯｸM" panose="020B0600000000000000" pitchFamily="50" charset="-128"/>
              </a:rPr>
              <a:t>プリントで配布するものがあるので，クリアファイル等あると良いと思います。</a:t>
            </a:r>
            <a:endParaRPr kumimoji="1" lang="en-US" altLang="ja-JP" dirty="0" smtClean="0">
              <a:latin typeface="HGSｺﾞｼｯｸM" panose="020B0600000000000000" pitchFamily="50" charset="-128"/>
              <a:ea typeface="HGSｺﾞｼｯｸM" panose="020B0600000000000000" pitchFamily="50" charset="-128"/>
            </a:endParaRPr>
          </a:p>
          <a:p>
            <a:endParaRPr lang="en-US" altLang="ja-JP" dirty="0">
              <a:latin typeface="HGSｺﾞｼｯｸM" panose="020B0600000000000000" pitchFamily="50" charset="-128"/>
              <a:ea typeface="HGSｺﾞｼｯｸM" panose="020B0600000000000000" pitchFamily="50" charset="-128"/>
            </a:endParaRPr>
          </a:p>
          <a:p>
            <a:r>
              <a:rPr kumimoji="1" lang="ja-JP" altLang="en-US" dirty="0" smtClean="0">
                <a:latin typeface="HGSｺﾞｼｯｸM" panose="020B0600000000000000" pitchFamily="50" charset="-128"/>
                <a:ea typeface="HGSｺﾞｼｯｸM" panose="020B0600000000000000" pitchFamily="50" charset="-128"/>
              </a:rPr>
              <a:t>学年章・学級章は制服の詰襟部分につけるものです。</a:t>
            </a:r>
            <a:endParaRPr kumimoji="1" lang="en-US" altLang="ja-JP" dirty="0" smtClean="0">
              <a:latin typeface="HGSｺﾞｼｯｸM" panose="020B0600000000000000" pitchFamily="50" charset="-128"/>
              <a:ea typeface="HGSｺﾞｼｯｸM" panose="020B0600000000000000" pitchFamily="50" charset="-128"/>
            </a:endParaRPr>
          </a:p>
          <a:p>
            <a:endParaRPr lang="en-US" altLang="ja-JP" dirty="0">
              <a:latin typeface="HGSｺﾞｼｯｸM" panose="020B0600000000000000" pitchFamily="50" charset="-128"/>
              <a:ea typeface="HGSｺﾞｼｯｸM" panose="020B0600000000000000" pitchFamily="50" charset="-128"/>
            </a:endParaRPr>
          </a:p>
          <a:p>
            <a:r>
              <a:rPr kumimoji="1" lang="ja-JP" altLang="en-US" dirty="0" smtClean="0">
                <a:latin typeface="HGSｺﾞｼｯｸM" panose="020B0600000000000000" pitchFamily="50" charset="-128"/>
                <a:ea typeface="HGSｺﾞｼｯｸM" panose="020B0600000000000000" pitchFamily="50" charset="-128"/>
              </a:rPr>
              <a:t>入学式につきまして，この場所において行います。式終了後，クラスごとに写真撮影，その後各教室に移動して最初のホームルームとなります。その時に身分証をお渡しするので，事前に定期券を購入することは出来ません。ご了承下さい。</a:t>
            </a:r>
            <a:endParaRPr kumimoji="1" lang="en-US" altLang="ja-JP" dirty="0" smtClean="0">
              <a:latin typeface="HGSｺﾞｼｯｸM" panose="020B0600000000000000" pitchFamily="50" charset="-128"/>
              <a:ea typeface="HGSｺﾞｼｯｸM" panose="020B0600000000000000" pitchFamily="50" charset="-128"/>
            </a:endParaRPr>
          </a:p>
          <a:p>
            <a:endParaRPr lang="en-US" altLang="ja-JP" dirty="0">
              <a:latin typeface="HGSｺﾞｼｯｸM" panose="020B0600000000000000" pitchFamily="50" charset="-128"/>
              <a:ea typeface="HGSｺﾞｼｯｸM" panose="020B0600000000000000" pitchFamily="50" charset="-128"/>
            </a:endParaRPr>
          </a:p>
          <a:p>
            <a:r>
              <a:rPr kumimoji="1" lang="ja-JP" altLang="en-US" dirty="0" smtClean="0">
                <a:latin typeface="HGSｺﾞｼｯｸM" panose="020B0600000000000000" pitchFamily="50" charset="-128"/>
                <a:ea typeface="HGSｺﾞｼｯｸM" panose="020B0600000000000000" pitchFamily="50" charset="-128"/>
              </a:rPr>
              <a:t>これら以外にも，当日お渡しするものがあるかも知れません。</a:t>
            </a:r>
            <a:endParaRPr kumimoji="1" lang="ja-JP" altLang="en-US"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0"/>
          </p:nvPr>
        </p:nvSpPr>
        <p:spPr/>
        <p:txBody>
          <a:bodyPr/>
          <a:lstStyle/>
          <a:p>
            <a:pPr>
              <a:defRPr/>
            </a:pPr>
            <a:fld id="{66D5F47D-BA06-BE4A-8D46-AF342524289F}" type="slidenum">
              <a:rPr lang="ja-JP" altLang="en-US" smtClean="0"/>
              <a:pPr>
                <a:defRPr/>
              </a:pPr>
              <a:t>9</a:t>
            </a:fld>
            <a:endParaRPr lang="ja-JP" altLang="en-US"/>
          </a:p>
        </p:txBody>
      </p:sp>
    </p:spTree>
    <p:extLst>
      <p:ext uri="{BB962C8B-B14F-4D97-AF65-F5344CB8AC3E}">
        <p14:creationId xmlns:p14="http://schemas.microsoft.com/office/powerpoint/2010/main" val="3409860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ED49F4CF-408D-0444-A0CE-9BE572048094}" type="datetimeFigureOut">
              <a:rPr lang="ja-JP" altLang="en-US"/>
              <a:pPr>
                <a:defRPr/>
              </a:pPr>
              <a:t>2019/2/9</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357218B0-4FC8-B04F-89F6-4D40467163BA}" type="slidenum">
              <a:rPr lang="ja-JP" altLang="en-US"/>
              <a:pPr>
                <a:defRPr/>
              </a:pPr>
              <a:t>‹#›</a:t>
            </a:fld>
            <a:endParaRPr lang="ja-JP" altLang="en-US"/>
          </a:p>
        </p:txBody>
      </p:sp>
    </p:spTree>
    <p:extLst>
      <p:ext uri="{BB962C8B-B14F-4D97-AF65-F5344CB8AC3E}">
        <p14:creationId xmlns:p14="http://schemas.microsoft.com/office/powerpoint/2010/main" val="273223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F8F20DB2-2A70-CE45-A600-E02D034F7C4D}" type="datetimeFigureOut">
              <a:rPr lang="ja-JP" altLang="en-US"/>
              <a:pPr>
                <a:defRPr/>
              </a:pPr>
              <a:t>2019/2/9</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248EAE5B-DDE9-7F4C-ADE8-400C82C2249A}" type="slidenum">
              <a:rPr lang="ja-JP" altLang="en-US"/>
              <a:pPr>
                <a:defRPr/>
              </a:pPr>
              <a:t>‹#›</a:t>
            </a:fld>
            <a:endParaRPr lang="ja-JP" altLang="en-US"/>
          </a:p>
        </p:txBody>
      </p:sp>
    </p:spTree>
    <p:extLst>
      <p:ext uri="{BB962C8B-B14F-4D97-AF65-F5344CB8AC3E}">
        <p14:creationId xmlns:p14="http://schemas.microsoft.com/office/powerpoint/2010/main" val="1293585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98D649F4-4254-1046-91F4-DC5B9167617F}" type="datetimeFigureOut">
              <a:rPr lang="ja-JP" altLang="en-US"/>
              <a:pPr>
                <a:defRPr/>
              </a:pPr>
              <a:t>2019/2/9</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1FD692D7-9F44-CA4B-AC70-BE78B01F749C}" type="slidenum">
              <a:rPr lang="ja-JP" altLang="en-US"/>
              <a:pPr>
                <a:defRPr/>
              </a:pPr>
              <a:t>‹#›</a:t>
            </a:fld>
            <a:endParaRPr lang="ja-JP" altLang="en-US"/>
          </a:p>
        </p:txBody>
      </p:sp>
    </p:spTree>
    <p:extLst>
      <p:ext uri="{BB962C8B-B14F-4D97-AF65-F5344CB8AC3E}">
        <p14:creationId xmlns:p14="http://schemas.microsoft.com/office/powerpoint/2010/main" val="1344349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B285221D-1FB8-B249-B652-66D92331EDEA}" type="datetimeFigureOut">
              <a:rPr lang="ja-JP" altLang="en-US"/>
              <a:pPr>
                <a:defRPr/>
              </a:pPr>
              <a:t>2019/2/9</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CB62A468-674A-AA43-A373-F4B932A2523F}" type="slidenum">
              <a:rPr lang="ja-JP" altLang="en-US"/>
              <a:pPr>
                <a:defRPr/>
              </a:pPr>
              <a:t>‹#›</a:t>
            </a:fld>
            <a:endParaRPr lang="ja-JP" altLang="en-US"/>
          </a:p>
        </p:txBody>
      </p:sp>
    </p:spTree>
    <p:extLst>
      <p:ext uri="{BB962C8B-B14F-4D97-AF65-F5344CB8AC3E}">
        <p14:creationId xmlns:p14="http://schemas.microsoft.com/office/powerpoint/2010/main" val="1408221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7BCA0396-F1D0-F842-9FE9-1F75AA1797D4}" type="datetimeFigureOut">
              <a:rPr lang="ja-JP" altLang="en-US"/>
              <a:pPr>
                <a:defRPr/>
              </a:pPr>
              <a:t>2019/2/9</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42302F41-AE8E-BA41-82C7-CD90258204F7}" type="slidenum">
              <a:rPr lang="ja-JP" altLang="en-US"/>
              <a:pPr>
                <a:defRPr/>
              </a:pPr>
              <a:t>‹#›</a:t>
            </a:fld>
            <a:endParaRPr lang="ja-JP" altLang="en-US"/>
          </a:p>
        </p:txBody>
      </p:sp>
    </p:spTree>
    <p:extLst>
      <p:ext uri="{BB962C8B-B14F-4D97-AF65-F5344CB8AC3E}">
        <p14:creationId xmlns:p14="http://schemas.microsoft.com/office/powerpoint/2010/main" val="1640138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7BC88BEB-5551-8545-BF1A-EDADC8A85912}" type="datetimeFigureOut">
              <a:rPr lang="ja-JP" altLang="en-US"/>
              <a:pPr>
                <a:defRPr/>
              </a:pPr>
              <a:t>2019/2/9</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B5F20842-466E-4D45-9197-EB3BEC1CF0FC}" type="slidenum">
              <a:rPr lang="ja-JP" altLang="en-US"/>
              <a:pPr>
                <a:defRPr/>
              </a:pPr>
              <a:t>‹#›</a:t>
            </a:fld>
            <a:endParaRPr lang="ja-JP" altLang="en-US"/>
          </a:p>
        </p:txBody>
      </p:sp>
    </p:spTree>
    <p:extLst>
      <p:ext uri="{BB962C8B-B14F-4D97-AF65-F5344CB8AC3E}">
        <p14:creationId xmlns:p14="http://schemas.microsoft.com/office/powerpoint/2010/main" val="2326711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B6BD7F39-EA3A-BC42-B49E-45FB820A3C7A}" type="datetimeFigureOut">
              <a:rPr lang="ja-JP" altLang="en-US"/>
              <a:pPr>
                <a:defRPr/>
              </a:pPr>
              <a:t>2019/2/9</a:t>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pPr>
              <a:defRPr/>
            </a:pPr>
            <a:fld id="{6C02B0F0-F41C-434A-8B56-CEB5EC3497A8}" type="slidenum">
              <a:rPr lang="ja-JP" altLang="en-US"/>
              <a:pPr>
                <a:defRPr/>
              </a:pPr>
              <a:t>‹#›</a:t>
            </a:fld>
            <a:endParaRPr lang="ja-JP" altLang="en-US"/>
          </a:p>
        </p:txBody>
      </p:sp>
    </p:spTree>
    <p:extLst>
      <p:ext uri="{BB962C8B-B14F-4D97-AF65-F5344CB8AC3E}">
        <p14:creationId xmlns:p14="http://schemas.microsoft.com/office/powerpoint/2010/main" val="588495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03A1593F-4D6D-7D48-8586-37534A709360}" type="datetimeFigureOut">
              <a:rPr lang="ja-JP" altLang="en-US"/>
              <a:pPr>
                <a:defRPr/>
              </a:pPr>
              <a:t>2019/2/9</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E2F56AD5-C866-E045-AF60-D70D361C4144}" type="slidenum">
              <a:rPr lang="ja-JP" altLang="en-US"/>
              <a:pPr>
                <a:defRPr/>
              </a:pPr>
              <a:t>‹#›</a:t>
            </a:fld>
            <a:endParaRPr lang="ja-JP" altLang="en-US"/>
          </a:p>
        </p:txBody>
      </p:sp>
    </p:spTree>
    <p:extLst>
      <p:ext uri="{BB962C8B-B14F-4D97-AF65-F5344CB8AC3E}">
        <p14:creationId xmlns:p14="http://schemas.microsoft.com/office/powerpoint/2010/main" val="2540451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AD142F2D-AC30-E84C-A717-34AD8D880DD0}" type="datetimeFigureOut">
              <a:rPr lang="ja-JP" altLang="en-US"/>
              <a:pPr>
                <a:defRPr/>
              </a:pPr>
              <a:t>2019/2/9</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DBACD932-FB5D-C547-A9D5-4378DEDC20F6}" type="slidenum">
              <a:rPr lang="ja-JP" altLang="en-US"/>
              <a:pPr>
                <a:defRPr/>
              </a:pPr>
              <a:t>‹#›</a:t>
            </a:fld>
            <a:endParaRPr lang="ja-JP" altLang="en-US"/>
          </a:p>
        </p:txBody>
      </p:sp>
    </p:spTree>
    <p:extLst>
      <p:ext uri="{BB962C8B-B14F-4D97-AF65-F5344CB8AC3E}">
        <p14:creationId xmlns:p14="http://schemas.microsoft.com/office/powerpoint/2010/main" val="3793506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7DDEF2E0-1C0F-E645-84F2-578099A0E3D8}" type="datetimeFigureOut">
              <a:rPr lang="ja-JP" altLang="en-US"/>
              <a:pPr>
                <a:defRPr/>
              </a:pPr>
              <a:t>2019/2/9</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D7FA12A4-8CCB-6C44-BBD5-6D79AD1BF403}" type="slidenum">
              <a:rPr lang="ja-JP" altLang="en-US"/>
              <a:pPr>
                <a:defRPr/>
              </a:pPr>
              <a:t>‹#›</a:t>
            </a:fld>
            <a:endParaRPr lang="ja-JP" altLang="en-US"/>
          </a:p>
        </p:txBody>
      </p:sp>
    </p:spTree>
    <p:extLst>
      <p:ext uri="{BB962C8B-B14F-4D97-AF65-F5344CB8AC3E}">
        <p14:creationId xmlns:p14="http://schemas.microsoft.com/office/powerpoint/2010/main" val="4261404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E058A261-CE2F-A24A-BB7F-2057DD29C9AE}" type="datetimeFigureOut">
              <a:rPr lang="ja-JP" altLang="en-US"/>
              <a:pPr>
                <a:defRPr/>
              </a:pPr>
              <a:t>2019/2/9</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1B2FCC08-5935-0041-8E54-509714263BCD}" type="slidenum">
              <a:rPr lang="ja-JP" altLang="en-US"/>
              <a:pPr>
                <a:defRPr/>
              </a:pPr>
              <a:t>‹#›</a:t>
            </a:fld>
            <a:endParaRPr lang="ja-JP" altLang="en-US"/>
          </a:p>
        </p:txBody>
      </p:sp>
    </p:spTree>
    <p:extLst>
      <p:ext uri="{BB962C8B-B14F-4D97-AF65-F5344CB8AC3E}">
        <p14:creationId xmlns:p14="http://schemas.microsoft.com/office/powerpoint/2010/main" val="2655667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D0E9CA27-D7BF-AF47-8760-889A1153CCA2}" type="datetimeFigureOut">
              <a:rPr lang="ja-JP" altLang="en-US"/>
              <a:pPr>
                <a:defRPr/>
              </a:pPr>
              <a:t>2019/2/9</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DD7A75FE-9AD2-6E48-8DAD-37BEFC6C5C33}"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ＭＳ Ｐゴシック" charset="0"/>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5362" name="タイトル 1"/>
          <p:cNvSpPr txBox="1">
            <a:spLocks/>
          </p:cNvSpPr>
          <p:nvPr/>
        </p:nvSpPr>
        <p:spPr bwMode="auto">
          <a:xfrm>
            <a:off x="5311009" y="3540633"/>
            <a:ext cx="356235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r" eaLnBrk="0" hangingPunct="0"/>
            <a:r>
              <a:rPr lang="ja-JP" altLang="en-US" sz="3600" b="1" dirty="0" smtClean="0">
                <a:latin typeface="Meiryo UI" panose="020B0604030504040204" pitchFamily="50" charset="-128"/>
                <a:ea typeface="Meiryo UI" panose="020B0604030504040204" pitchFamily="50" charset="-128"/>
                <a:cs typeface="Meiryo UI" panose="020B0604030504040204" pitchFamily="50" charset="-128"/>
              </a:rPr>
              <a:t>曽根原　龍　大</a:t>
            </a:r>
            <a:endParaRPr lang="ja-JP" altLang="en-US" sz="36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5364"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27025" y="274638"/>
            <a:ext cx="45212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タイトル 1"/>
          <p:cNvSpPr txBox="1">
            <a:spLocks/>
          </p:cNvSpPr>
          <p:nvPr/>
        </p:nvSpPr>
        <p:spPr bwMode="auto">
          <a:xfrm>
            <a:off x="5260223" y="3004102"/>
            <a:ext cx="3562350"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r" eaLnBrk="0" hangingPunct="0"/>
            <a:r>
              <a:rPr lang="ja-JP" altLang="en-US" sz="3200" b="1" dirty="0" smtClean="0">
                <a:latin typeface="Meiryo UI" panose="020B0604030504040204" pitchFamily="50" charset="-128"/>
                <a:ea typeface="Meiryo UI" panose="020B0604030504040204" pitchFamily="50" charset="-128"/>
                <a:cs typeface="Meiryo UI" panose="020B0604030504040204" pitchFamily="50" charset="-128"/>
              </a:rPr>
              <a:t>中学教務主任</a:t>
            </a:r>
            <a:endParaRPr lang="ja-JP" altLang="en-US" sz="3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327025" y="1448451"/>
            <a:ext cx="8493125" cy="830997"/>
          </a:xfrm>
          <a:prstGeom prst="rect">
            <a:avLst/>
          </a:prstGeom>
          <a:noFill/>
        </p:spPr>
        <p:txBody>
          <a:bodyPr wrap="square" rtlCol="0">
            <a:spAutoFit/>
          </a:bodyPr>
          <a:lstStyle/>
          <a:p>
            <a:pPr algn="ctr"/>
            <a:r>
              <a:rPr kumimoji="1" lang="ja-JP" altLang="en-US" sz="4800" b="1" dirty="0" smtClean="0">
                <a:latin typeface="Meiryo UI" panose="020B0604030504040204" pitchFamily="50" charset="-128"/>
                <a:ea typeface="Meiryo UI" panose="020B0604030504040204" pitchFamily="50" charset="-128"/>
                <a:cs typeface="Meiryo UI" panose="020B0604030504040204" pitchFamily="50" charset="-128"/>
              </a:rPr>
              <a:t>中学新入生オリエンテーション①</a:t>
            </a:r>
            <a:endParaRPr kumimoji="1" lang="ja-JP" altLang="en-US" sz="4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6035413" y="2315162"/>
            <a:ext cx="2662908" cy="400110"/>
          </a:xfrm>
          <a:prstGeom prst="rect">
            <a:avLst/>
          </a:prstGeom>
          <a:noFill/>
        </p:spPr>
        <p:txBody>
          <a:bodyPr wrap="none" rtlCol="0">
            <a:spAutoFit/>
          </a:bodyPr>
          <a:lstStyle/>
          <a:p>
            <a:r>
              <a:rPr kumimoji="1"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2019.2.11</a:t>
            </a:r>
            <a:r>
              <a:rPr kumimoji="1"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Mon</a:t>
            </a:r>
            <a:r>
              <a:rPr kumimoji="1"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098" name="タイトル 1"/>
          <p:cNvSpPr txBox="1">
            <a:spLocks/>
          </p:cNvSpPr>
          <p:nvPr/>
        </p:nvSpPr>
        <p:spPr bwMode="auto">
          <a:xfrm>
            <a:off x="3175" y="2908300"/>
            <a:ext cx="91440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a:defRPr/>
            </a:pPr>
            <a:r>
              <a:rPr lang="ja-JP" altLang="en-US" sz="5400" dirty="0" smtClean="0">
                <a:latin typeface="ＤＦ平成ゴシック体W9" pitchFamily="49" charset="-128"/>
                <a:ea typeface="ＤＦ平成ゴシック体W9" pitchFamily="49" charset="-128"/>
                <a:cs typeface="+mn-cs"/>
              </a:rPr>
              <a:t>その他</a:t>
            </a:r>
          </a:p>
        </p:txBody>
      </p:sp>
    </p:spTree>
    <p:extLst>
      <p:ext uri="{BB962C8B-B14F-4D97-AF65-F5344CB8AC3E}">
        <p14:creationId xmlns:p14="http://schemas.microsoft.com/office/powerpoint/2010/main" val="11766409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750"/>
                                        <p:tgtEl>
                                          <p:spTgt spid="4098"/>
                                        </p:tgtEl>
                                      </p:cBhvr>
                                    </p:animEffect>
                                    <p:anim calcmode="lin" valueType="num">
                                      <p:cBhvr>
                                        <p:cTn id="8" dur="750" fill="hold"/>
                                        <p:tgtEl>
                                          <p:spTgt spid="4098"/>
                                        </p:tgtEl>
                                        <p:attrNameLst>
                                          <p:attrName>ppt_x</p:attrName>
                                        </p:attrNameLst>
                                      </p:cBhvr>
                                      <p:tavLst>
                                        <p:tav tm="0">
                                          <p:val>
                                            <p:strVal val="#ppt_x"/>
                                          </p:val>
                                        </p:tav>
                                        <p:tav tm="100000">
                                          <p:val>
                                            <p:strVal val="#ppt_x"/>
                                          </p:val>
                                        </p:tav>
                                      </p:tavLst>
                                    </p:anim>
                                    <p:anim calcmode="lin" valueType="num">
                                      <p:cBhvr>
                                        <p:cTn id="9" dur="75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図 16" descr="背景-1.jpg"/>
          <p:cNvPicPr>
            <a:picLocks noChangeAspect="1"/>
          </p:cNvPicPr>
          <p:nvPr/>
        </p:nvPicPr>
        <p:blipFill>
          <a:blip r:embed="rId3" cstate="print"/>
          <a:stretch>
            <a:fillRect/>
          </a:stretch>
        </p:blipFill>
        <p:spPr>
          <a:xfrm>
            <a:off x="4763" y="8409"/>
            <a:ext cx="9144000" cy="6858000"/>
          </a:xfrm>
          <a:prstGeom prst="rect">
            <a:avLst/>
          </a:prstGeom>
        </p:spPr>
      </p:pic>
      <p:sp>
        <p:nvSpPr>
          <p:cNvPr id="7" name="タイトル 1"/>
          <p:cNvSpPr txBox="1">
            <a:spLocks/>
          </p:cNvSpPr>
          <p:nvPr/>
        </p:nvSpPr>
        <p:spPr>
          <a:xfrm>
            <a:off x="4763" y="428671"/>
            <a:ext cx="9144000" cy="936104"/>
          </a:xfrm>
          <a:prstGeom prst="rect">
            <a:avLst/>
          </a:prstGeom>
        </p:spPr>
        <p:txBody>
          <a:bodyPr anchor="ct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a:defRPr/>
            </a:pPr>
            <a:r>
              <a:rPr lang="ja-JP" altLang="en-US" dirty="0" smtClean="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ＤＦＰ平成ゴシック体W5" pitchFamily="50" charset="-128"/>
                <a:ea typeface="ＤＦＰ平成ゴシック体W5" pitchFamily="50" charset="-128"/>
              </a:rPr>
              <a:t>その他</a:t>
            </a:r>
            <a:endParaRPr lang="ja-JP" altLang="en-US"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ＤＦＰ平成ゴシック体W5" pitchFamily="50" charset="-128"/>
              <a:ea typeface="ＤＦＰ平成ゴシック体W5" pitchFamily="50" charset="-128"/>
            </a:endParaRPr>
          </a:p>
        </p:txBody>
      </p:sp>
      <p:pic>
        <p:nvPicPr>
          <p:cNvPr id="2" name="図 1" descr="t01_point_sakura01.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292080" y="1556792"/>
            <a:ext cx="2160240" cy="1350604"/>
          </a:xfrm>
          <a:prstGeom prst="rect">
            <a:avLst/>
          </a:prstGeom>
        </p:spPr>
      </p:pic>
      <p:sp>
        <p:nvSpPr>
          <p:cNvPr id="8" name="タイトル 1"/>
          <p:cNvSpPr txBox="1">
            <a:spLocks/>
          </p:cNvSpPr>
          <p:nvPr/>
        </p:nvSpPr>
        <p:spPr bwMode="auto">
          <a:xfrm>
            <a:off x="1403648" y="2511870"/>
            <a:ext cx="6840760" cy="10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just" eaLnBrk="0" hangingPunct="0"/>
            <a:r>
              <a:rPr lang="ja-JP" altLang="en-US" sz="2500" dirty="0" smtClean="0">
                <a:latin typeface="ＤＦ平成ゴシック体W7" charset="0"/>
                <a:ea typeface="ＤＦ平成ゴシック体W7" charset="0"/>
                <a:cs typeface="ＤＦ平成ゴシック体W7" charset="0"/>
              </a:rPr>
              <a:t>必ず事前にご連絡下さい。別日程でご来校</a:t>
            </a:r>
            <a:endParaRPr lang="en-US" altLang="ja-JP" sz="2500" dirty="0" smtClean="0">
              <a:latin typeface="ＤＦ平成ゴシック体W7" charset="0"/>
              <a:ea typeface="ＤＦ平成ゴシック体W7" charset="0"/>
              <a:cs typeface="ＤＦ平成ゴシック体W7" charset="0"/>
            </a:endParaRPr>
          </a:p>
          <a:p>
            <a:pPr algn="just" eaLnBrk="0" hangingPunct="0"/>
            <a:r>
              <a:rPr lang="ja-JP" altLang="en-US" sz="2500" dirty="0" smtClean="0">
                <a:latin typeface="ＤＦ平成ゴシック体W7" charset="0"/>
                <a:ea typeface="ＤＦ平成ゴシック体W7" charset="0"/>
                <a:cs typeface="ＤＦ平成ゴシック体W7" charset="0"/>
              </a:rPr>
              <a:t>いただきます（担当：曽根原・溝下）</a:t>
            </a:r>
            <a:endParaRPr lang="en-US" altLang="ja-JP" sz="2500" dirty="0">
              <a:latin typeface="ＤＦ平成ゴシック体W7" charset="0"/>
              <a:ea typeface="ＤＦ平成ゴシック体W7" charset="0"/>
              <a:cs typeface="ＤＦ平成ゴシック体W7" charset="0"/>
            </a:endParaRPr>
          </a:p>
        </p:txBody>
      </p:sp>
      <p:sp>
        <p:nvSpPr>
          <p:cNvPr id="12" name="タイトル 1"/>
          <p:cNvSpPr txBox="1">
            <a:spLocks/>
          </p:cNvSpPr>
          <p:nvPr/>
        </p:nvSpPr>
        <p:spPr bwMode="auto">
          <a:xfrm>
            <a:off x="1403648" y="4311948"/>
            <a:ext cx="6624736" cy="52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just" eaLnBrk="0" hangingPunct="0"/>
            <a:r>
              <a:rPr lang="ja-JP" altLang="en-US" sz="2500" dirty="0" smtClean="0">
                <a:latin typeface="ＤＦ平成ゴシック体W7" charset="0"/>
                <a:ea typeface="ＤＦ平成ゴシック体W7" charset="0"/>
                <a:cs typeface="ＤＦ平成ゴシック体W7" charset="0"/>
              </a:rPr>
              <a:t>中学教頭（原田）までご連絡ください</a:t>
            </a:r>
            <a:endParaRPr lang="en-US" altLang="ja-JP" sz="2500" dirty="0">
              <a:latin typeface="ＤＦ平成ゴシック体W7" charset="0"/>
              <a:ea typeface="ＤＦ平成ゴシック体W7" charset="0"/>
              <a:cs typeface="ＤＦ平成ゴシック体W7" charset="0"/>
            </a:endParaRPr>
          </a:p>
        </p:txBody>
      </p:sp>
      <p:sp>
        <p:nvSpPr>
          <p:cNvPr id="14" name="タイトル 1"/>
          <p:cNvSpPr txBox="1">
            <a:spLocks/>
          </p:cNvSpPr>
          <p:nvPr/>
        </p:nvSpPr>
        <p:spPr bwMode="auto">
          <a:xfrm>
            <a:off x="659814" y="1556791"/>
            <a:ext cx="7705352" cy="1117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eaLnBrk="0" hangingPunct="0"/>
            <a:r>
              <a:rPr lang="ja-JP" altLang="en-US" sz="2800" dirty="0" smtClean="0">
                <a:solidFill>
                  <a:srgbClr val="FF0000"/>
                </a:solidFill>
                <a:latin typeface="ＤＦ平成ゴシック体W7" charset="0"/>
                <a:ea typeface="ＤＦ平成ゴシック体W7" charset="0"/>
                <a:cs typeface="ＤＦ平成ゴシック体W7" charset="0"/>
              </a:rPr>
              <a:t>①第２回オリエンテーションをやむを得ず</a:t>
            </a:r>
            <a:endParaRPr lang="en-US" altLang="ja-JP" sz="2800" dirty="0" smtClean="0">
              <a:solidFill>
                <a:srgbClr val="FF0000"/>
              </a:solidFill>
              <a:latin typeface="ＤＦ平成ゴシック体W7" charset="0"/>
              <a:ea typeface="ＤＦ平成ゴシック体W7" charset="0"/>
              <a:cs typeface="ＤＦ平成ゴシック体W7" charset="0"/>
            </a:endParaRPr>
          </a:p>
          <a:p>
            <a:pPr eaLnBrk="0" hangingPunct="0"/>
            <a:r>
              <a:rPr lang="ja-JP" altLang="en-US" sz="2800" dirty="0">
                <a:solidFill>
                  <a:srgbClr val="FF0000"/>
                </a:solidFill>
                <a:latin typeface="ＤＦ平成ゴシック体W7" charset="0"/>
                <a:ea typeface="ＤＦ平成ゴシック体W7" charset="0"/>
                <a:cs typeface="ＤＦ平成ゴシック体W7" charset="0"/>
              </a:rPr>
              <a:t>　</a:t>
            </a:r>
            <a:r>
              <a:rPr lang="ja-JP" altLang="en-US" sz="2800" dirty="0" smtClean="0">
                <a:solidFill>
                  <a:srgbClr val="FF0000"/>
                </a:solidFill>
                <a:latin typeface="ＤＦ平成ゴシック体W7" charset="0"/>
                <a:ea typeface="ＤＦ平成ゴシック体W7" charset="0"/>
                <a:cs typeface="ＤＦ平成ゴシック体W7" charset="0"/>
              </a:rPr>
              <a:t>　　　　　　　　　　　　　欠席される場合</a:t>
            </a:r>
            <a:endParaRPr lang="ja-JP" altLang="en-US" sz="2800" dirty="0">
              <a:solidFill>
                <a:srgbClr val="FF0000"/>
              </a:solidFill>
              <a:latin typeface="ＤＦ平成ゴシック体W7" charset="0"/>
              <a:ea typeface="ＤＦ平成ゴシック体W7" charset="0"/>
              <a:cs typeface="ＤＦ平成ゴシック体W7" charset="0"/>
            </a:endParaRPr>
          </a:p>
        </p:txBody>
      </p:sp>
      <p:sp>
        <p:nvSpPr>
          <p:cNvPr id="16" name="タイトル 1"/>
          <p:cNvSpPr txBox="1">
            <a:spLocks/>
          </p:cNvSpPr>
          <p:nvPr/>
        </p:nvSpPr>
        <p:spPr bwMode="auto">
          <a:xfrm>
            <a:off x="659814" y="3555925"/>
            <a:ext cx="7705352" cy="756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eaLnBrk="0" hangingPunct="0"/>
            <a:r>
              <a:rPr lang="ja-JP" altLang="en-US" sz="2800" dirty="0" smtClean="0">
                <a:solidFill>
                  <a:srgbClr val="FF0000"/>
                </a:solidFill>
                <a:latin typeface="ＤＦ平成ゴシック体W7" charset="0"/>
                <a:ea typeface="ＤＦ平成ゴシック体W7" charset="0"/>
                <a:cs typeface="ＤＦ平成ゴシック体W7" charset="0"/>
              </a:rPr>
              <a:t>②入学を辞退される場合</a:t>
            </a:r>
            <a:endParaRPr lang="ja-JP" altLang="en-US" sz="2800" dirty="0">
              <a:solidFill>
                <a:srgbClr val="FF0000"/>
              </a:solidFill>
              <a:latin typeface="ＤＦ平成ゴシック体W7" charset="0"/>
              <a:ea typeface="ＤＦ平成ゴシック体W7" charset="0"/>
              <a:cs typeface="ＤＦ平成ゴシック体W7" charset="0"/>
            </a:endParaRPr>
          </a:p>
        </p:txBody>
      </p:sp>
    </p:spTree>
    <p:extLst>
      <p:ext uri="{BB962C8B-B14F-4D97-AF65-F5344CB8AC3E}">
        <p14:creationId xmlns:p14="http://schemas.microsoft.com/office/powerpoint/2010/main" val="22168922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600" decel="100000"/>
                                        <p:tgtEl>
                                          <p:spTgt spid="2"/>
                                        </p:tgtEl>
                                      </p:cBhvr>
                                    </p:animEffect>
                                    <p:anim calcmode="lin" valueType="num">
                                      <p:cBhvr>
                                        <p:cTn id="8" dur="1600" decel="100000" fill="hold"/>
                                        <p:tgtEl>
                                          <p:spTgt spid="2"/>
                                        </p:tgtEl>
                                        <p:attrNameLst>
                                          <p:attrName>style.rotation</p:attrName>
                                        </p:attrNameLst>
                                      </p:cBhvr>
                                      <p:tavLst>
                                        <p:tav tm="0">
                                          <p:val>
                                            <p:fltVal val="-90"/>
                                          </p:val>
                                        </p:tav>
                                        <p:tav tm="100000">
                                          <p:val>
                                            <p:fltVal val="0"/>
                                          </p:val>
                                        </p:tav>
                                      </p:tavLst>
                                    </p:anim>
                                    <p:anim calcmode="lin" valueType="num">
                                      <p:cBhvr>
                                        <p:cTn id="9" dur="1600" decel="100000" fill="hold"/>
                                        <p:tgtEl>
                                          <p:spTgt spid="2"/>
                                        </p:tgtEl>
                                        <p:attrNameLst>
                                          <p:attrName>ppt_x</p:attrName>
                                        </p:attrNameLst>
                                      </p:cBhvr>
                                      <p:tavLst>
                                        <p:tav tm="0">
                                          <p:val>
                                            <p:strVal val="#ppt_x+0.4"/>
                                          </p:val>
                                        </p:tav>
                                        <p:tav tm="100000">
                                          <p:val>
                                            <p:strVal val="#ppt_x-0.05"/>
                                          </p:val>
                                        </p:tav>
                                      </p:tavLst>
                                    </p:anim>
                                    <p:anim calcmode="lin" valueType="num">
                                      <p:cBhvr>
                                        <p:cTn id="10" dur="1600" decel="100000" fill="hold"/>
                                        <p:tgtEl>
                                          <p:spTgt spid="2"/>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2"/>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2000"/>
                            </p:stCondLst>
                            <p:childTnLst>
                              <p:par>
                                <p:cTn id="14" presetID="53" presetClass="entr" presetSubtype="16" fill="hold" nodeType="after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 calcmode="lin" valueType="num">
                                      <p:cBhvr>
                                        <p:cTn id="16" dur="20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7" dur="20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8" dur="2000"/>
                                        <p:tgtEl>
                                          <p:spTgt spid="14">
                                            <p:txEl>
                                              <p:pRg st="0" end="0"/>
                                            </p:txEl>
                                          </p:spTgt>
                                        </p:tgtEl>
                                      </p:cBhvr>
                                    </p:animEffect>
                                  </p:childTnLst>
                                </p:cTn>
                              </p:par>
                            </p:childTnLst>
                          </p:cTn>
                        </p:par>
                        <p:par>
                          <p:cTn id="19" fill="hold">
                            <p:stCondLst>
                              <p:cond delay="4000"/>
                            </p:stCondLst>
                            <p:childTnLst>
                              <p:par>
                                <p:cTn id="20" presetID="53" presetClass="entr" presetSubtype="16" fill="hold" nodeType="after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 calcmode="lin" valueType="num">
                                      <p:cBhvr>
                                        <p:cTn id="22" dur="20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23" dur="20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24" dur="2000"/>
                                        <p:tgtEl>
                                          <p:spTgt spid="14">
                                            <p:txEl>
                                              <p:pRg st="1" end="1"/>
                                            </p:txEl>
                                          </p:spTgt>
                                        </p:tgtEl>
                                      </p:cBhvr>
                                    </p:animEffect>
                                  </p:childTnLst>
                                </p:cTn>
                              </p:par>
                            </p:childTnLst>
                          </p:cTn>
                        </p:par>
                        <p:par>
                          <p:cTn id="25" fill="hold">
                            <p:stCondLst>
                              <p:cond delay="6000"/>
                            </p:stCondLst>
                            <p:childTnLst>
                              <p:par>
                                <p:cTn id="26" presetID="10" presetClass="entr" presetSubtype="0" fill="hold" grpId="0" nodeType="afterEffect">
                                  <p:stCondLst>
                                    <p:cond delay="5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250"/>
                                        <p:tgtEl>
                                          <p:spTgt spid="8"/>
                                        </p:tgtEl>
                                      </p:cBhvr>
                                    </p:animEffect>
                                  </p:childTnLst>
                                </p:cTn>
                              </p:par>
                            </p:childTnLst>
                          </p:cTn>
                        </p:par>
                        <p:par>
                          <p:cTn id="29" fill="hold">
                            <p:stCondLst>
                              <p:cond delay="7750"/>
                            </p:stCondLst>
                            <p:childTnLst>
                              <p:par>
                                <p:cTn id="30" presetID="10" presetClass="entr" presetSubtype="0" fill="hold" grpId="0" nodeType="afterEffect">
                                  <p:stCondLst>
                                    <p:cond delay="50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250"/>
                                        <p:tgtEl>
                                          <p:spTgt spid="12"/>
                                        </p:tgtEl>
                                      </p:cBhvr>
                                    </p:animEffect>
                                  </p:childTnLst>
                                </p:cTn>
                              </p:par>
                            </p:childTnLst>
                          </p:cTn>
                        </p:par>
                        <p:par>
                          <p:cTn id="33" fill="hold">
                            <p:stCondLst>
                              <p:cond delay="9500"/>
                            </p:stCondLst>
                            <p:childTnLst>
                              <p:par>
                                <p:cTn id="34" presetID="53" presetClass="entr" presetSubtype="16" fill="hold" nodeType="afterEffect">
                                  <p:stCondLst>
                                    <p:cond delay="0"/>
                                  </p:stCondLst>
                                  <p:childTnLst>
                                    <p:set>
                                      <p:cBhvr>
                                        <p:cTn id="35" dur="1" fill="hold">
                                          <p:stCondLst>
                                            <p:cond delay="0"/>
                                          </p:stCondLst>
                                        </p:cTn>
                                        <p:tgtEl>
                                          <p:spTgt spid="16">
                                            <p:txEl>
                                              <p:pRg st="0" end="0"/>
                                            </p:txEl>
                                          </p:spTgt>
                                        </p:tgtEl>
                                        <p:attrNameLst>
                                          <p:attrName>style.visibility</p:attrName>
                                        </p:attrNameLst>
                                      </p:cBhvr>
                                      <p:to>
                                        <p:strVal val="visible"/>
                                      </p:to>
                                    </p:set>
                                    <p:anim calcmode="lin" valueType="num">
                                      <p:cBhvr>
                                        <p:cTn id="36" dur="20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37" dur="20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38" dur="20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5362" name="タイトル 1"/>
          <p:cNvSpPr txBox="1">
            <a:spLocks/>
          </p:cNvSpPr>
          <p:nvPr/>
        </p:nvSpPr>
        <p:spPr bwMode="auto">
          <a:xfrm>
            <a:off x="4458069" y="3573016"/>
            <a:ext cx="432015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曽根原　龍　大</a:t>
            </a:r>
            <a:endParaRPr kumimoji="1" lang="ja-JP" altLang="en-US" sz="3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15364"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27025" y="274638"/>
            <a:ext cx="45212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タイトル 1"/>
          <p:cNvSpPr txBox="1">
            <a:spLocks/>
          </p:cNvSpPr>
          <p:nvPr/>
        </p:nvSpPr>
        <p:spPr bwMode="auto">
          <a:xfrm>
            <a:off x="5195459" y="2892413"/>
            <a:ext cx="3562350"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中学教務主任</a:t>
            </a:r>
            <a:endParaRPr kumimoji="1" lang="ja-JP" altLang="en-US"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37248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098" name="タイトル 1"/>
          <p:cNvSpPr txBox="1">
            <a:spLocks/>
          </p:cNvSpPr>
          <p:nvPr/>
        </p:nvSpPr>
        <p:spPr bwMode="auto">
          <a:xfrm>
            <a:off x="3175" y="2908300"/>
            <a:ext cx="91440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a:defRPr/>
            </a:pPr>
            <a:r>
              <a:rPr lang="ja-JP" altLang="en-US" sz="5500" dirty="0" smtClean="0">
                <a:latin typeface="ＤＦ平成ゴシック体W9" pitchFamily="49" charset="-128"/>
                <a:ea typeface="ＤＦ平成ゴシック体W9" pitchFamily="49" charset="-128"/>
                <a:cs typeface="+mn-cs"/>
              </a:rPr>
              <a:t>配布物の確認</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750"/>
                                        <p:tgtEl>
                                          <p:spTgt spid="4098"/>
                                        </p:tgtEl>
                                      </p:cBhvr>
                                    </p:animEffect>
                                    <p:anim calcmode="lin" valueType="num">
                                      <p:cBhvr>
                                        <p:cTn id="8" dur="750" fill="hold"/>
                                        <p:tgtEl>
                                          <p:spTgt spid="4098"/>
                                        </p:tgtEl>
                                        <p:attrNameLst>
                                          <p:attrName>ppt_x</p:attrName>
                                        </p:attrNameLst>
                                      </p:cBhvr>
                                      <p:tavLst>
                                        <p:tav tm="0">
                                          <p:val>
                                            <p:strVal val="#ppt_x"/>
                                          </p:val>
                                        </p:tav>
                                        <p:tav tm="100000">
                                          <p:val>
                                            <p:strVal val="#ppt_x"/>
                                          </p:val>
                                        </p:tav>
                                      </p:tavLst>
                                    </p:anim>
                                    <p:anim calcmode="lin" valueType="num">
                                      <p:cBhvr>
                                        <p:cTn id="9" dur="75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背景-1.jpg"/>
          <p:cNvPicPr>
            <a:picLocks noChangeAspect="1"/>
          </p:cNvPicPr>
          <p:nvPr/>
        </p:nvPicPr>
        <p:blipFill>
          <a:blip r:embed="rId3" cstate="print"/>
          <a:stretch>
            <a:fillRect/>
          </a:stretch>
        </p:blipFill>
        <p:spPr>
          <a:xfrm>
            <a:off x="4763" y="27384"/>
            <a:ext cx="9144000" cy="6858000"/>
          </a:xfrm>
          <a:prstGeom prst="rect">
            <a:avLst/>
          </a:prstGeom>
        </p:spPr>
      </p:pic>
      <p:sp>
        <p:nvSpPr>
          <p:cNvPr id="7" name="タイトル 1"/>
          <p:cNvSpPr txBox="1">
            <a:spLocks/>
          </p:cNvSpPr>
          <p:nvPr/>
        </p:nvSpPr>
        <p:spPr>
          <a:xfrm>
            <a:off x="4763" y="428671"/>
            <a:ext cx="9144000" cy="936104"/>
          </a:xfrm>
          <a:prstGeom prst="rect">
            <a:avLst/>
          </a:prstGeom>
        </p:spPr>
        <p:txBody>
          <a:bodyPr anchor="ct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a:defRPr/>
            </a:pPr>
            <a:r>
              <a:rPr lang="ja-JP" altLang="en-US" dirty="0" smtClean="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ＤＦＰ平成ゴシック体W5" pitchFamily="50" charset="-128"/>
                <a:ea typeface="ＤＦＰ平成ゴシック体W5" pitchFamily="50" charset="-128"/>
              </a:rPr>
              <a:t>配布物の確認</a:t>
            </a:r>
            <a:endParaRPr lang="ja-JP" altLang="en-US"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ＤＦＰ平成ゴシック体W5" pitchFamily="50" charset="-128"/>
              <a:ea typeface="ＤＦＰ平成ゴシック体W5" pitchFamily="50" charset="-128"/>
            </a:endParaRPr>
          </a:p>
        </p:txBody>
      </p:sp>
      <p:pic>
        <p:nvPicPr>
          <p:cNvPr id="2" name="図 1" descr="t01_point_sakura01.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292080" y="1556792"/>
            <a:ext cx="2160240" cy="1350604"/>
          </a:xfrm>
          <a:prstGeom prst="rect">
            <a:avLst/>
          </a:prstGeom>
        </p:spPr>
      </p:pic>
      <p:sp>
        <p:nvSpPr>
          <p:cNvPr id="14" name="タイトル 1"/>
          <p:cNvSpPr txBox="1">
            <a:spLocks/>
          </p:cNvSpPr>
          <p:nvPr/>
        </p:nvSpPr>
        <p:spPr bwMode="auto">
          <a:xfrm>
            <a:off x="827088" y="1556792"/>
            <a:ext cx="741732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eaLnBrk="0" hangingPunct="0"/>
            <a:r>
              <a:rPr lang="ja-JP" altLang="en-US" sz="27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封筒の中身をご確認ください！</a:t>
            </a:r>
            <a:endParaRPr lang="ja-JP" altLang="en-US" sz="27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タイトル 1"/>
          <p:cNvSpPr txBox="1">
            <a:spLocks/>
          </p:cNvSpPr>
          <p:nvPr/>
        </p:nvSpPr>
        <p:spPr bwMode="auto">
          <a:xfrm>
            <a:off x="1619672" y="2132856"/>
            <a:ext cx="6840760" cy="52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just" eaLnBrk="0" hangingPunct="0"/>
            <a:r>
              <a:rPr lang="ja-JP" altLang="en-US" sz="2500" dirty="0" smtClean="0">
                <a:latin typeface="ＤＦ平成ゴシック体W7" charset="0"/>
                <a:ea typeface="ＤＦ平成ゴシック体W7" charset="0"/>
                <a:cs typeface="ＤＦ平成ゴシック体W7" charset="0"/>
              </a:rPr>
              <a:t>入学証明書</a:t>
            </a:r>
            <a:endParaRPr lang="en-US" altLang="ja-JP" sz="2500" dirty="0">
              <a:latin typeface="ＤＦ平成ゴシック体W7" charset="0"/>
              <a:ea typeface="ＤＦ平成ゴシック体W7" charset="0"/>
              <a:cs typeface="ＤＦ平成ゴシック体W7" charset="0"/>
            </a:endParaRPr>
          </a:p>
        </p:txBody>
      </p:sp>
      <p:pic>
        <p:nvPicPr>
          <p:cNvPr id="20" name="Picture 9"/>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65225" y="2221955"/>
            <a:ext cx="387680" cy="38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タイトル 1"/>
          <p:cNvSpPr txBox="1">
            <a:spLocks/>
          </p:cNvSpPr>
          <p:nvPr/>
        </p:nvSpPr>
        <p:spPr bwMode="auto">
          <a:xfrm>
            <a:off x="1619672" y="3315272"/>
            <a:ext cx="7056784" cy="52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just" eaLnBrk="0" hangingPunct="0"/>
            <a:r>
              <a:rPr lang="ja-JP" altLang="en-US" sz="2500" dirty="0" smtClean="0">
                <a:latin typeface="ＤＦ平成ゴシック体W7" charset="0"/>
                <a:ea typeface="ＤＦ平成ゴシック体W7" charset="0"/>
                <a:cs typeface="ＤＦ平成ゴシック体W7" charset="0"/>
              </a:rPr>
              <a:t>健康調査票（ピンク色）</a:t>
            </a:r>
            <a:endParaRPr lang="en-US" altLang="ja-JP" sz="2500" dirty="0">
              <a:latin typeface="ＤＦ平成ゴシック体W7" charset="0"/>
              <a:ea typeface="ＤＦ平成ゴシック体W7" charset="0"/>
              <a:cs typeface="ＤＦ平成ゴシック体W7" charset="0"/>
            </a:endParaRPr>
          </a:p>
        </p:txBody>
      </p:sp>
      <p:pic>
        <p:nvPicPr>
          <p:cNvPr id="24" name="Picture 9"/>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59984" y="3374083"/>
            <a:ext cx="387680" cy="38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59984" y="3950147"/>
            <a:ext cx="387680" cy="38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タイトル 1"/>
          <p:cNvSpPr txBox="1">
            <a:spLocks/>
          </p:cNvSpPr>
          <p:nvPr/>
        </p:nvSpPr>
        <p:spPr bwMode="auto">
          <a:xfrm>
            <a:off x="1619672" y="2708920"/>
            <a:ext cx="6840760"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just" eaLnBrk="0" hangingPunct="0"/>
            <a:r>
              <a:rPr lang="ja-JP" altLang="en-US" sz="2500" dirty="0" smtClean="0">
                <a:latin typeface="ＤＦ平成ゴシック体W7" charset="0"/>
                <a:ea typeface="ＤＦ平成ゴシック体W7" charset="0"/>
                <a:cs typeface="ＤＦ平成ゴシック体W7" charset="0"/>
              </a:rPr>
              <a:t>第２回オリエンテーションのご案内</a:t>
            </a:r>
            <a:endParaRPr lang="en-US" altLang="ja-JP" sz="2500" dirty="0">
              <a:latin typeface="ＤＦ平成ゴシック体W7" charset="0"/>
              <a:ea typeface="ＤＦ平成ゴシック体W7" charset="0"/>
              <a:cs typeface="ＤＦ平成ゴシック体W7" charset="0"/>
            </a:endParaRPr>
          </a:p>
        </p:txBody>
      </p:sp>
      <p:pic>
        <p:nvPicPr>
          <p:cNvPr id="16" name="Picture 9"/>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59984" y="2798019"/>
            <a:ext cx="387680" cy="38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タイトル 1"/>
          <p:cNvSpPr txBox="1">
            <a:spLocks/>
          </p:cNvSpPr>
          <p:nvPr/>
        </p:nvSpPr>
        <p:spPr bwMode="auto">
          <a:xfrm>
            <a:off x="1634802" y="3884554"/>
            <a:ext cx="7056784" cy="52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just" eaLnBrk="0" hangingPunct="0"/>
            <a:r>
              <a:rPr lang="ja-JP" altLang="en-US" sz="2500" dirty="0" smtClean="0">
                <a:latin typeface="ＤＦ平成ゴシック体W7" charset="0"/>
                <a:ea typeface="ＤＦ平成ゴシック体W7" charset="0"/>
                <a:cs typeface="ＤＦ平成ゴシック体W7" charset="0"/>
              </a:rPr>
              <a:t>心電図調査票</a:t>
            </a:r>
            <a:endParaRPr lang="en-US" altLang="ja-JP" sz="2500" dirty="0">
              <a:latin typeface="ＤＦ平成ゴシック体W7" charset="0"/>
              <a:ea typeface="ＤＦ平成ゴシック体W7" charset="0"/>
              <a:cs typeface="ＤＦ平成ゴシック体W7" charset="0"/>
            </a:endParaRPr>
          </a:p>
        </p:txBody>
      </p:sp>
      <p:pic>
        <p:nvPicPr>
          <p:cNvPr id="22" name="Picture 9"/>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59984" y="4526211"/>
            <a:ext cx="387680" cy="38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タイトル 1"/>
          <p:cNvSpPr txBox="1">
            <a:spLocks/>
          </p:cNvSpPr>
          <p:nvPr/>
        </p:nvSpPr>
        <p:spPr bwMode="auto">
          <a:xfrm>
            <a:off x="1619672" y="5044708"/>
            <a:ext cx="6840760" cy="52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just" eaLnBrk="0" hangingPunct="0"/>
            <a:r>
              <a:rPr lang="ja-JP" altLang="en-US" sz="2500" dirty="0" smtClean="0">
                <a:latin typeface="ＤＦ平成ゴシック体W7" charset="0"/>
                <a:ea typeface="ＤＦ平成ゴシック体W7" charset="0"/>
                <a:cs typeface="ＤＦ平成ゴシック体W7" charset="0"/>
              </a:rPr>
              <a:t>学費納入口座について一式（クリップ止め）</a:t>
            </a:r>
            <a:endParaRPr lang="en-US" altLang="ja-JP" sz="2500" dirty="0">
              <a:latin typeface="ＤＦ平成ゴシック体W7" charset="0"/>
              <a:ea typeface="ＤＦ平成ゴシック体W7" charset="0"/>
              <a:cs typeface="ＤＦ平成ゴシック体W7" charset="0"/>
            </a:endParaRPr>
          </a:p>
        </p:txBody>
      </p:sp>
      <p:pic>
        <p:nvPicPr>
          <p:cNvPr id="26" name="Picture 9"/>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59984" y="5102275"/>
            <a:ext cx="387680" cy="41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タイトル 1"/>
          <p:cNvSpPr txBox="1">
            <a:spLocks/>
          </p:cNvSpPr>
          <p:nvPr/>
        </p:nvSpPr>
        <p:spPr bwMode="auto">
          <a:xfrm>
            <a:off x="1631094" y="4462229"/>
            <a:ext cx="7056784" cy="52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just" eaLnBrk="0" hangingPunct="0"/>
            <a:r>
              <a:rPr lang="ja-JP" altLang="en-US" sz="2500" dirty="0" smtClean="0">
                <a:latin typeface="ＤＦ平成ゴシック体W7" charset="0"/>
                <a:ea typeface="ＤＦ平成ゴシック体W7" charset="0"/>
                <a:cs typeface="ＤＦ平成ゴシック体W7" charset="0"/>
              </a:rPr>
              <a:t>健康調査及び心電図調査票について</a:t>
            </a:r>
            <a:endParaRPr lang="en-US" altLang="ja-JP" sz="2500" dirty="0">
              <a:latin typeface="ＤＦ平成ゴシック体W7" charset="0"/>
              <a:ea typeface="ＤＦ平成ゴシック体W7" charset="0"/>
              <a:cs typeface="ＤＦ平成ゴシック体W7" charset="0"/>
            </a:endParaRPr>
          </a:p>
        </p:txBody>
      </p:sp>
    </p:spTree>
    <p:extLst>
      <p:ext uri="{BB962C8B-B14F-4D97-AF65-F5344CB8AC3E}">
        <p14:creationId xmlns:p14="http://schemas.microsoft.com/office/powerpoint/2010/main" val="19417589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600" decel="100000"/>
                                        <p:tgtEl>
                                          <p:spTgt spid="2"/>
                                        </p:tgtEl>
                                      </p:cBhvr>
                                    </p:animEffect>
                                    <p:anim calcmode="lin" valueType="num">
                                      <p:cBhvr>
                                        <p:cTn id="8" dur="1600" decel="100000" fill="hold"/>
                                        <p:tgtEl>
                                          <p:spTgt spid="2"/>
                                        </p:tgtEl>
                                        <p:attrNameLst>
                                          <p:attrName>style.rotation</p:attrName>
                                        </p:attrNameLst>
                                      </p:cBhvr>
                                      <p:tavLst>
                                        <p:tav tm="0">
                                          <p:val>
                                            <p:fltVal val="-90"/>
                                          </p:val>
                                        </p:tav>
                                        <p:tav tm="100000">
                                          <p:val>
                                            <p:fltVal val="0"/>
                                          </p:val>
                                        </p:tav>
                                      </p:tavLst>
                                    </p:anim>
                                    <p:anim calcmode="lin" valueType="num">
                                      <p:cBhvr>
                                        <p:cTn id="9" dur="1600" decel="100000" fill="hold"/>
                                        <p:tgtEl>
                                          <p:spTgt spid="2"/>
                                        </p:tgtEl>
                                        <p:attrNameLst>
                                          <p:attrName>ppt_x</p:attrName>
                                        </p:attrNameLst>
                                      </p:cBhvr>
                                      <p:tavLst>
                                        <p:tav tm="0">
                                          <p:val>
                                            <p:strVal val="#ppt_x+0.4"/>
                                          </p:val>
                                        </p:tav>
                                        <p:tav tm="100000">
                                          <p:val>
                                            <p:strVal val="#ppt_x-0.05"/>
                                          </p:val>
                                        </p:tav>
                                      </p:tavLst>
                                    </p:anim>
                                    <p:anim calcmode="lin" valueType="num">
                                      <p:cBhvr>
                                        <p:cTn id="10" dur="1600" decel="100000" fill="hold"/>
                                        <p:tgtEl>
                                          <p:spTgt spid="2"/>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2"/>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2000"/>
                            </p:stCondLst>
                            <p:childTnLst>
                              <p:par>
                                <p:cTn id="14" presetID="53" presetClass="entr" presetSubtype="16" fill="hold" nodeType="after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 calcmode="lin" valueType="num">
                                      <p:cBhvr>
                                        <p:cTn id="16" dur="20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7" dur="20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8" dur="2000"/>
                                        <p:tgtEl>
                                          <p:spTgt spid="14">
                                            <p:txEl>
                                              <p:pRg st="0" end="0"/>
                                            </p:txEl>
                                          </p:spTgt>
                                        </p:tgtEl>
                                      </p:cBhvr>
                                    </p:animEffect>
                                  </p:childTnLst>
                                </p:cTn>
                              </p:par>
                            </p:childTnLst>
                          </p:cTn>
                        </p:par>
                        <p:par>
                          <p:cTn id="19" fill="hold">
                            <p:stCondLst>
                              <p:cond delay="4000"/>
                            </p:stCondLst>
                            <p:childTnLst>
                              <p:par>
                                <p:cTn id="20" presetID="23" presetClass="entr" presetSubtype="16"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250" fill="hold"/>
                                        <p:tgtEl>
                                          <p:spTgt spid="20"/>
                                        </p:tgtEl>
                                        <p:attrNameLst>
                                          <p:attrName>ppt_w</p:attrName>
                                        </p:attrNameLst>
                                      </p:cBhvr>
                                      <p:tavLst>
                                        <p:tav tm="0">
                                          <p:val>
                                            <p:fltVal val="0"/>
                                          </p:val>
                                        </p:tav>
                                        <p:tav tm="100000">
                                          <p:val>
                                            <p:strVal val="#ppt_w"/>
                                          </p:val>
                                        </p:tav>
                                      </p:tavLst>
                                    </p:anim>
                                    <p:anim calcmode="lin" valueType="num">
                                      <p:cBhvr>
                                        <p:cTn id="23" dur="250" fill="hold"/>
                                        <p:tgtEl>
                                          <p:spTgt spid="20"/>
                                        </p:tgtEl>
                                        <p:attrNameLst>
                                          <p:attrName>ppt_h</p:attrName>
                                        </p:attrNameLst>
                                      </p:cBhvr>
                                      <p:tavLst>
                                        <p:tav tm="0">
                                          <p:val>
                                            <p:fltVal val="0"/>
                                          </p:val>
                                        </p:tav>
                                        <p:tav tm="100000">
                                          <p:val>
                                            <p:strVal val="#ppt_h"/>
                                          </p:val>
                                        </p:tav>
                                      </p:tavLst>
                                    </p:anim>
                                  </p:childTnLst>
                                </p:cTn>
                              </p:par>
                            </p:childTnLst>
                          </p:cTn>
                        </p:par>
                        <p:par>
                          <p:cTn id="24" fill="hold">
                            <p:stCondLst>
                              <p:cond delay="4250"/>
                            </p:stCondLst>
                            <p:childTnLst>
                              <p:par>
                                <p:cTn id="25" presetID="10" presetClass="entr" presetSubtype="0" fill="hold" grpId="0" nodeType="afterEffect">
                                  <p:stCondLst>
                                    <p:cond delay="50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250"/>
                                        <p:tgtEl>
                                          <p:spTgt spid="19"/>
                                        </p:tgtEl>
                                      </p:cBhvr>
                                    </p:animEffect>
                                  </p:childTnLst>
                                </p:cTn>
                              </p:par>
                            </p:childTnLst>
                          </p:cTn>
                        </p:par>
                        <p:par>
                          <p:cTn id="28" fill="hold">
                            <p:stCondLst>
                              <p:cond delay="6000"/>
                            </p:stCondLst>
                            <p:childTnLst>
                              <p:par>
                                <p:cTn id="29" presetID="23" presetClass="entr" presetSubtype="16"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250" fill="hold"/>
                                        <p:tgtEl>
                                          <p:spTgt spid="16"/>
                                        </p:tgtEl>
                                        <p:attrNameLst>
                                          <p:attrName>ppt_w</p:attrName>
                                        </p:attrNameLst>
                                      </p:cBhvr>
                                      <p:tavLst>
                                        <p:tav tm="0">
                                          <p:val>
                                            <p:fltVal val="0"/>
                                          </p:val>
                                        </p:tav>
                                        <p:tav tm="100000">
                                          <p:val>
                                            <p:strVal val="#ppt_w"/>
                                          </p:val>
                                        </p:tav>
                                      </p:tavLst>
                                    </p:anim>
                                    <p:anim calcmode="lin" valueType="num">
                                      <p:cBhvr>
                                        <p:cTn id="32" dur="250" fill="hold"/>
                                        <p:tgtEl>
                                          <p:spTgt spid="16"/>
                                        </p:tgtEl>
                                        <p:attrNameLst>
                                          <p:attrName>ppt_h</p:attrName>
                                        </p:attrNameLst>
                                      </p:cBhvr>
                                      <p:tavLst>
                                        <p:tav tm="0">
                                          <p:val>
                                            <p:fltVal val="0"/>
                                          </p:val>
                                        </p:tav>
                                        <p:tav tm="100000">
                                          <p:val>
                                            <p:strVal val="#ppt_h"/>
                                          </p:val>
                                        </p:tav>
                                      </p:tavLst>
                                    </p:anim>
                                  </p:childTnLst>
                                </p:cTn>
                              </p:par>
                            </p:childTnLst>
                          </p:cTn>
                        </p:par>
                        <p:par>
                          <p:cTn id="33" fill="hold">
                            <p:stCondLst>
                              <p:cond delay="6250"/>
                            </p:stCondLst>
                            <p:childTnLst>
                              <p:par>
                                <p:cTn id="34" presetID="10" presetClass="entr" presetSubtype="0" fill="hold" grpId="0" nodeType="afterEffect">
                                  <p:stCondLst>
                                    <p:cond delay="50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250"/>
                                        <p:tgtEl>
                                          <p:spTgt spid="15"/>
                                        </p:tgtEl>
                                      </p:cBhvr>
                                    </p:animEffect>
                                  </p:childTnLst>
                                </p:cTn>
                              </p:par>
                            </p:childTnLst>
                          </p:cTn>
                        </p:par>
                        <p:par>
                          <p:cTn id="37" fill="hold">
                            <p:stCondLst>
                              <p:cond delay="8000"/>
                            </p:stCondLst>
                            <p:childTnLst>
                              <p:par>
                                <p:cTn id="38" presetID="23" presetClass="entr" presetSubtype="16"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250" fill="hold"/>
                                        <p:tgtEl>
                                          <p:spTgt spid="24"/>
                                        </p:tgtEl>
                                        <p:attrNameLst>
                                          <p:attrName>ppt_w</p:attrName>
                                        </p:attrNameLst>
                                      </p:cBhvr>
                                      <p:tavLst>
                                        <p:tav tm="0">
                                          <p:val>
                                            <p:fltVal val="0"/>
                                          </p:val>
                                        </p:tav>
                                        <p:tav tm="100000">
                                          <p:val>
                                            <p:strVal val="#ppt_w"/>
                                          </p:val>
                                        </p:tav>
                                      </p:tavLst>
                                    </p:anim>
                                    <p:anim calcmode="lin" valueType="num">
                                      <p:cBhvr>
                                        <p:cTn id="41" dur="250" fill="hold"/>
                                        <p:tgtEl>
                                          <p:spTgt spid="24"/>
                                        </p:tgtEl>
                                        <p:attrNameLst>
                                          <p:attrName>ppt_h</p:attrName>
                                        </p:attrNameLst>
                                      </p:cBhvr>
                                      <p:tavLst>
                                        <p:tav tm="0">
                                          <p:val>
                                            <p:fltVal val="0"/>
                                          </p:val>
                                        </p:tav>
                                        <p:tav tm="100000">
                                          <p:val>
                                            <p:strVal val="#ppt_h"/>
                                          </p:val>
                                        </p:tav>
                                      </p:tavLst>
                                    </p:anim>
                                  </p:childTnLst>
                                </p:cTn>
                              </p:par>
                            </p:childTnLst>
                          </p:cTn>
                        </p:par>
                        <p:par>
                          <p:cTn id="42" fill="hold">
                            <p:stCondLst>
                              <p:cond delay="8250"/>
                            </p:stCondLst>
                            <p:childTnLst>
                              <p:par>
                                <p:cTn id="43" presetID="10" presetClass="entr" presetSubtype="0" fill="hold" grpId="0" nodeType="afterEffect">
                                  <p:stCondLst>
                                    <p:cond delay="50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1250"/>
                                        <p:tgtEl>
                                          <p:spTgt spid="23"/>
                                        </p:tgtEl>
                                      </p:cBhvr>
                                    </p:animEffect>
                                  </p:childTnLst>
                                </p:cTn>
                              </p:par>
                            </p:childTnLst>
                          </p:cTn>
                        </p:par>
                        <p:par>
                          <p:cTn id="46" fill="hold">
                            <p:stCondLst>
                              <p:cond delay="10000"/>
                            </p:stCondLst>
                            <p:childTnLst>
                              <p:par>
                                <p:cTn id="47" presetID="23" presetClass="entr" presetSubtype="16"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250" fill="hold"/>
                                        <p:tgtEl>
                                          <p:spTgt spid="13"/>
                                        </p:tgtEl>
                                        <p:attrNameLst>
                                          <p:attrName>ppt_w</p:attrName>
                                        </p:attrNameLst>
                                      </p:cBhvr>
                                      <p:tavLst>
                                        <p:tav tm="0">
                                          <p:val>
                                            <p:fltVal val="0"/>
                                          </p:val>
                                        </p:tav>
                                        <p:tav tm="100000">
                                          <p:val>
                                            <p:strVal val="#ppt_w"/>
                                          </p:val>
                                        </p:tav>
                                      </p:tavLst>
                                    </p:anim>
                                    <p:anim calcmode="lin" valueType="num">
                                      <p:cBhvr>
                                        <p:cTn id="50" dur="250" fill="hold"/>
                                        <p:tgtEl>
                                          <p:spTgt spid="13"/>
                                        </p:tgtEl>
                                        <p:attrNameLst>
                                          <p:attrName>ppt_h</p:attrName>
                                        </p:attrNameLst>
                                      </p:cBhvr>
                                      <p:tavLst>
                                        <p:tav tm="0">
                                          <p:val>
                                            <p:fltVal val="0"/>
                                          </p:val>
                                        </p:tav>
                                        <p:tav tm="100000">
                                          <p:val>
                                            <p:strVal val="#ppt_h"/>
                                          </p:val>
                                        </p:tav>
                                      </p:tavLst>
                                    </p:anim>
                                  </p:childTnLst>
                                </p:cTn>
                              </p:par>
                            </p:childTnLst>
                          </p:cTn>
                        </p:par>
                        <p:par>
                          <p:cTn id="51" fill="hold">
                            <p:stCondLst>
                              <p:cond delay="10250"/>
                            </p:stCondLst>
                            <p:childTnLst>
                              <p:par>
                                <p:cTn id="52" presetID="23" presetClass="entr" presetSubtype="16" fill="hold" nodeType="after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p:cTn id="54" dur="250" fill="hold"/>
                                        <p:tgtEl>
                                          <p:spTgt spid="22"/>
                                        </p:tgtEl>
                                        <p:attrNameLst>
                                          <p:attrName>ppt_w</p:attrName>
                                        </p:attrNameLst>
                                      </p:cBhvr>
                                      <p:tavLst>
                                        <p:tav tm="0">
                                          <p:val>
                                            <p:fltVal val="0"/>
                                          </p:val>
                                        </p:tav>
                                        <p:tav tm="100000">
                                          <p:val>
                                            <p:strVal val="#ppt_w"/>
                                          </p:val>
                                        </p:tav>
                                      </p:tavLst>
                                    </p:anim>
                                    <p:anim calcmode="lin" valueType="num">
                                      <p:cBhvr>
                                        <p:cTn id="55" dur="250" fill="hold"/>
                                        <p:tgtEl>
                                          <p:spTgt spid="22"/>
                                        </p:tgtEl>
                                        <p:attrNameLst>
                                          <p:attrName>ppt_h</p:attrName>
                                        </p:attrNameLst>
                                      </p:cBhvr>
                                      <p:tavLst>
                                        <p:tav tm="0">
                                          <p:val>
                                            <p:fltVal val="0"/>
                                          </p:val>
                                        </p:tav>
                                        <p:tav tm="100000">
                                          <p:val>
                                            <p:strVal val="#ppt_h"/>
                                          </p:val>
                                        </p:tav>
                                      </p:tavLst>
                                    </p:anim>
                                  </p:childTnLst>
                                </p:cTn>
                              </p:par>
                            </p:childTnLst>
                          </p:cTn>
                        </p:par>
                        <p:par>
                          <p:cTn id="56" fill="hold">
                            <p:stCondLst>
                              <p:cond delay="10500"/>
                            </p:stCondLst>
                            <p:childTnLst>
                              <p:par>
                                <p:cTn id="57" presetID="10" presetClass="entr" presetSubtype="0" fill="hold" grpId="0" nodeType="afterEffect">
                                  <p:stCondLst>
                                    <p:cond delay="50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250"/>
                                        <p:tgtEl>
                                          <p:spTgt spid="18"/>
                                        </p:tgtEl>
                                      </p:cBhvr>
                                    </p:animEffect>
                                  </p:childTnLst>
                                </p:cTn>
                              </p:par>
                            </p:childTnLst>
                          </p:cTn>
                        </p:par>
                        <p:par>
                          <p:cTn id="60" fill="hold">
                            <p:stCondLst>
                              <p:cond delay="12250"/>
                            </p:stCondLst>
                            <p:childTnLst>
                              <p:par>
                                <p:cTn id="61" presetID="23" presetClass="entr" presetSubtype="16" fill="hold" nodeType="after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250" fill="hold"/>
                                        <p:tgtEl>
                                          <p:spTgt spid="26"/>
                                        </p:tgtEl>
                                        <p:attrNameLst>
                                          <p:attrName>ppt_w</p:attrName>
                                        </p:attrNameLst>
                                      </p:cBhvr>
                                      <p:tavLst>
                                        <p:tav tm="0">
                                          <p:val>
                                            <p:fltVal val="0"/>
                                          </p:val>
                                        </p:tav>
                                        <p:tav tm="100000">
                                          <p:val>
                                            <p:strVal val="#ppt_w"/>
                                          </p:val>
                                        </p:tav>
                                      </p:tavLst>
                                    </p:anim>
                                    <p:anim calcmode="lin" valueType="num">
                                      <p:cBhvr>
                                        <p:cTn id="64" dur="250" fill="hold"/>
                                        <p:tgtEl>
                                          <p:spTgt spid="26"/>
                                        </p:tgtEl>
                                        <p:attrNameLst>
                                          <p:attrName>ppt_h</p:attrName>
                                        </p:attrNameLst>
                                      </p:cBhvr>
                                      <p:tavLst>
                                        <p:tav tm="0">
                                          <p:val>
                                            <p:fltVal val="0"/>
                                          </p:val>
                                        </p:tav>
                                        <p:tav tm="100000">
                                          <p:val>
                                            <p:strVal val="#ppt_h"/>
                                          </p:val>
                                        </p:tav>
                                      </p:tavLst>
                                    </p:anim>
                                  </p:childTnLst>
                                </p:cTn>
                              </p:par>
                            </p:childTnLst>
                          </p:cTn>
                        </p:par>
                        <p:par>
                          <p:cTn id="65" fill="hold">
                            <p:stCondLst>
                              <p:cond delay="12500"/>
                            </p:stCondLst>
                            <p:childTnLst>
                              <p:par>
                                <p:cTn id="66" presetID="10" presetClass="entr" presetSubtype="0" fill="hold" grpId="0" nodeType="afterEffect">
                                  <p:stCondLst>
                                    <p:cond delay="50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1250"/>
                                        <p:tgtEl>
                                          <p:spTgt spid="25"/>
                                        </p:tgtEl>
                                      </p:cBhvr>
                                    </p:animEffect>
                                  </p:childTnLst>
                                </p:cTn>
                              </p:par>
                            </p:childTnLst>
                          </p:cTn>
                        </p:par>
                        <p:par>
                          <p:cTn id="69" fill="hold">
                            <p:stCondLst>
                              <p:cond delay="14250"/>
                            </p:stCondLst>
                            <p:childTnLst>
                              <p:par>
                                <p:cTn id="70" presetID="10" presetClass="entr" presetSubtype="0" fill="hold" grpId="0" nodeType="afterEffect">
                                  <p:stCondLst>
                                    <p:cond delay="50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1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15" grpId="0"/>
      <p:bldP spid="18" grpId="0"/>
      <p:bldP spid="25"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背景-1.jpg"/>
          <p:cNvPicPr>
            <a:picLocks noChangeAspect="1"/>
          </p:cNvPicPr>
          <p:nvPr/>
        </p:nvPicPr>
        <p:blipFill>
          <a:blip r:embed="rId3" cstate="print"/>
          <a:stretch>
            <a:fillRect/>
          </a:stretch>
        </p:blipFill>
        <p:spPr>
          <a:xfrm>
            <a:off x="4763" y="0"/>
            <a:ext cx="9144000" cy="6858000"/>
          </a:xfrm>
          <a:prstGeom prst="rect">
            <a:avLst/>
          </a:prstGeom>
        </p:spPr>
      </p:pic>
      <p:sp>
        <p:nvSpPr>
          <p:cNvPr id="7" name="タイトル 1"/>
          <p:cNvSpPr txBox="1">
            <a:spLocks/>
          </p:cNvSpPr>
          <p:nvPr/>
        </p:nvSpPr>
        <p:spPr>
          <a:xfrm>
            <a:off x="4763" y="428671"/>
            <a:ext cx="9144000" cy="936104"/>
          </a:xfrm>
          <a:prstGeom prst="rect">
            <a:avLst/>
          </a:prstGeom>
        </p:spPr>
        <p:txBody>
          <a:bodyPr anchor="ct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a:defRPr/>
            </a:pPr>
            <a:r>
              <a:rPr lang="ja-JP" altLang="en-US"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ＤＦＰ平成ゴシック体W5" pitchFamily="50" charset="-128"/>
                <a:ea typeface="ＤＦＰ平成ゴシック体W5" pitchFamily="50" charset="-128"/>
              </a:rPr>
              <a:t>配布物の確認</a:t>
            </a:r>
          </a:p>
        </p:txBody>
      </p:sp>
      <p:pic>
        <p:nvPicPr>
          <p:cNvPr id="2" name="図 1" descr="t01_point_sakura01.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292080" y="1556792"/>
            <a:ext cx="2160240" cy="1350604"/>
          </a:xfrm>
          <a:prstGeom prst="rect">
            <a:avLst/>
          </a:prstGeom>
        </p:spPr>
      </p:pic>
      <p:sp>
        <p:nvSpPr>
          <p:cNvPr id="19" name="タイトル 1"/>
          <p:cNvSpPr txBox="1">
            <a:spLocks/>
          </p:cNvSpPr>
          <p:nvPr/>
        </p:nvSpPr>
        <p:spPr bwMode="auto">
          <a:xfrm>
            <a:off x="1151620" y="2418465"/>
            <a:ext cx="7380820" cy="164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just" eaLnBrk="0" hangingPunct="0"/>
            <a:r>
              <a:rPr lang="en-US" altLang="ja-JP" sz="4000" dirty="0" smtClean="0">
                <a:latin typeface="ＤＦ平成ゴシック体W7" charset="0"/>
                <a:ea typeface="ＤＦ平成ゴシック体W7" charset="0"/>
                <a:cs typeface="ＤＦ平成ゴシック体W7" charset="0"/>
              </a:rPr>
              <a:t>『</a:t>
            </a:r>
            <a:r>
              <a:rPr lang="ja-JP" altLang="en-US" sz="4000" dirty="0">
                <a:latin typeface="ＤＦ平成ゴシック体W7" charset="0"/>
                <a:ea typeface="ＤＦ平成ゴシック体W7" charset="0"/>
                <a:cs typeface="ＤＦ平成ゴシック体W7" charset="0"/>
              </a:rPr>
              <a:t>入学許可証</a:t>
            </a:r>
            <a:r>
              <a:rPr lang="en-US" altLang="ja-JP" sz="4000" dirty="0" smtClean="0">
                <a:latin typeface="ＤＦ平成ゴシック体W7" charset="0"/>
                <a:ea typeface="ＤＦ平成ゴシック体W7" charset="0"/>
                <a:cs typeface="ＤＦ平成ゴシック体W7" charset="0"/>
              </a:rPr>
              <a:t>』『</a:t>
            </a:r>
            <a:r>
              <a:rPr lang="ja-JP" altLang="en-US" sz="4000" dirty="0" smtClean="0">
                <a:latin typeface="ＤＦ平成ゴシック体W7" charset="0"/>
                <a:ea typeface="ＤＦ平成ゴシック体W7" charset="0"/>
                <a:cs typeface="ＤＦ平成ゴシック体W7" charset="0"/>
              </a:rPr>
              <a:t>就学証明書</a:t>
            </a:r>
            <a:r>
              <a:rPr lang="en-US" altLang="ja-JP" sz="4000" dirty="0" smtClean="0">
                <a:latin typeface="ＤＦ平成ゴシック体W7" charset="0"/>
                <a:ea typeface="ＤＦ平成ゴシック体W7" charset="0"/>
                <a:cs typeface="ＤＦ平成ゴシック体W7" charset="0"/>
              </a:rPr>
              <a:t>』</a:t>
            </a:r>
          </a:p>
          <a:p>
            <a:pPr algn="just" eaLnBrk="0" hangingPunct="0"/>
            <a:endParaRPr lang="en-US" altLang="ja-JP" sz="3600" dirty="0" smtClean="0">
              <a:latin typeface="ＤＦ平成ゴシック体W7" charset="0"/>
              <a:ea typeface="ＤＦ平成ゴシック体W7" charset="0"/>
              <a:cs typeface="ＤＦ平成ゴシック体W7" charset="0"/>
            </a:endParaRPr>
          </a:p>
          <a:p>
            <a:pPr algn="just" eaLnBrk="0" hangingPunct="0"/>
            <a:r>
              <a:rPr lang="ja-JP" altLang="en-US" sz="3200" dirty="0" smtClean="0">
                <a:latin typeface="ＤＦ平成ゴシック体W7" charset="0"/>
                <a:ea typeface="ＤＦ平成ゴシック体W7" charset="0"/>
                <a:cs typeface="ＤＦ平成ゴシック体W7" charset="0"/>
              </a:rPr>
              <a:t>と同等のものとして取り扱えます</a:t>
            </a:r>
            <a:endParaRPr lang="en-US" altLang="ja-JP" sz="3200" dirty="0">
              <a:latin typeface="ＤＦ平成ゴシック体W7" charset="0"/>
              <a:ea typeface="ＤＦ平成ゴシック体W7" charset="0"/>
              <a:cs typeface="ＤＦ平成ゴシック体W7" charset="0"/>
            </a:endParaRPr>
          </a:p>
        </p:txBody>
      </p:sp>
      <p:sp>
        <p:nvSpPr>
          <p:cNvPr id="15" name="テキスト ボックス 14"/>
          <p:cNvSpPr txBox="1"/>
          <p:nvPr/>
        </p:nvSpPr>
        <p:spPr>
          <a:xfrm>
            <a:off x="539552" y="4509120"/>
            <a:ext cx="8064896" cy="1446550"/>
          </a:xfrm>
          <a:prstGeom prst="rect">
            <a:avLst/>
          </a:prstGeom>
          <a:noFill/>
        </p:spPr>
        <p:txBody>
          <a:bodyPr wrap="square" rtlCol="0">
            <a:spAutoFit/>
          </a:bodyPr>
          <a:lstStyle/>
          <a:p>
            <a:r>
              <a:rPr lang="ja-JP" altLang="en-US" sz="4400" dirty="0" smtClean="0">
                <a:solidFill>
                  <a:srgbClr val="FF0000"/>
                </a:solidFill>
                <a:latin typeface="HGS創英角ﾎﾟｯﾌﾟ体" panose="040B0A00000000000000" pitchFamily="50" charset="-128"/>
                <a:ea typeface="HGS創英角ﾎﾟｯﾌﾟ体" panose="040B0A00000000000000" pitchFamily="50" charset="-128"/>
              </a:rPr>
              <a:t>　所轄の教育委員会に</a:t>
            </a:r>
            <a:endParaRPr lang="en-US" altLang="ja-JP" sz="4400" dirty="0" smtClean="0">
              <a:solidFill>
                <a:srgbClr val="FF0000"/>
              </a:solidFill>
              <a:latin typeface="HGS創英角ﾎﾟｯﾌﾟ体" panose="040B0A00000000000000" pitchFamily="50" charset="-128"/>
              <a:ea typeface="HGS創英角ﾎﾟｯﾌﾟ体" panose="040B0A00000000000000" pitchFamily="50" charset="-128"/>
            </a:endParaRPr>
          </a:p>
          <a:p>
            <a:pPr algn="ctr"/>
            <a:r>
              <a:rPr lang="ja-JP" altLang="en-US" sz="4400" dirty="0">
                <a:solidFill>
                  <a:srgbClr val="FF0000"/>
                </a:solidFill>
                <a:latin typeface="HGS創英角ﾎﾟｯﾌﾟ体" panose="040B0A00000000000000" pitchFamily="50" charset="-128"/>
                <a:ea typeface="HGS創英角ﾎﾟｯﾌﾟ体" panose="040B0A00000000000000" pitchFamily="50" charset="-128"/>
              </a:rPr>
              <a:t>　</a:t>
            </a:r>
            <a:r>
              <a:rPr lang="ja-JP" altLang="en-US" sz="4400" dirty="0" smtClean="0">
                <a:solidFill>
                  <a:srgbClr val="FF0000"/>
                </a:solidFill>
                <a:latin typeface="HGS創英角ﾎﾟｯﾌﾟ体" panose="040B0A00000000000000" pitchFamily="50" charset="-128"/>
                <a:ea typeface="HGS創英角ﾎﾟｯﾌﾟ体" panose="040B0A00000000000000" pitchFamily="50" charset="-128"/>
              </a:rPr>
              <a:t>　　　　　　ご提出を！</a:t>
            </a:r>
            <a:endParaRPr kumimoji="1" lang="ja-JP" altLang="en-US" sz="4400" dirty="0">
              <a:solidFill>
                <a:srgbClr val="FF0000"/>
              </a:solidFill>
              <a:latin typeface="HGS創英角ﾎﾟｯﾌﾟ体" panose="040B0A00000000000000" pitchFamily="50" charset="-128"/>
              <a:ea typeface="HGS創英角ﾎﾟｯﾌﾟ体" panose="040B0A00000000000000" pitchFamily="50" charset="-128"/>
            </a:endParaRPr>
          </a:p>
        </p:txBody>
      </p:sp>
      <p:sp>
        <p:nvSpPr>
          <p:cNvPr id="16" name="タイトル 1"/>
          <p:cNvSpPr txBox="1">
            <a:spLocks/>
          </p:cNvSpPr>
          <p:nvPr/>
        </p:nvSpPr>
        <p:spPr bwMode="auto">
          <a:xfrm>
            <a:off x="611560" y="1510813"/>
            <a:ext cx="6840760" cy="76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just" eaLnBrk="0" hangingPunct="0"/>
            <a:r>
              <a:rPr lang="ja-JP" altLang="en-US" sz="4400" b="1" dirty="0" smtClean="0">
                <a:latin typeface="Meiryo UI" panose="020B0604030504040204" pitchFamily="50" charset="-128"/>
                <a:ea typeface="Meiryo UI" panose="020B0604030504040204" pitchFamily="50" charset="-128"/>
                <a:cs typeface="Meiryo UI" panose="020B0604030504040204" pitchFamily="50" charset="-128"/>
              </a:rPr>
              <a:t>入学証明書について</a:t>
            </a:r>
            <a:endParaRPr lang="en-US" altLang="ja-JP" sz="44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3928926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600" decel="100000"/>
                                        <p:tgtEl>
                                          <p:spTgt spid="2"/>
                                        </p:tgtEl>
                                      </p:cBhvr>
                                    </p:animEffect>
                                    <p:anim calcmode="lin" valueType="num">
                                      <p:cBhvr>
                                        <p:cTn id="8" dur="1600" decel="100000" fill="hold"/>
                                        <p:tgtEl>
                                          <p:spTgt spid="2"/>
                                        </p:tgtEl>
                                        <p:attrNameLst>
                                          <p:attrName>style.rotation</p:attrName>
                                        </p:attrNameLst>
                                      </p:cBhvr>
                                      <p:tavLst>
                                        <p:tav tm="0">
                                          <p:val>
                                            <p:fltVal val="-90"/>
                                          </p:val>
                                        </p:tav>
                                        <p:tav tm="100000">
                                          <p:val>
                                            <p:fltVal val="0"/>
                                          </p:val>
                                        </p:tav>
                                      </p:tavLst>
                                    </p:anim>
                                    <p:anim calcmode="lin" valueType="num">
                                      <p:cBhvr>
                                        <p:cTn id="9" dur="1600" decel="100000" fill="hold"/>
                                        <p:tgtEl>
                                          <p:spTgt spid="2"/>
                                        </p:tgtEl>
                                        <p:attrNameLst>
                                          <p:attrName>ppt_x</p:attrName>
                                        </p:attrNameLst>
                                      </p:cBhvr>
                                      <p:tavLst>
                                        <p:tav tm="0">
                                          <p:val>
                                            <p:strVal val="#ppt_x+0.4"/>
                                          </p:val>
                                        </p:tav>
                                        <p:tav tm="100000">
                                          <p:val>
                                            <p:strVal val="#ppt_x-0.05"/>
                                          </p:val>
                                        </p:tav>
                                      </p:tavLst>
                                    </p:anim>
                                    <p:anim calcmode="lin" valueType="num">
                                      <p:cBhvr>
                                        <p:cTn id="10" dur="1600" decel="100000" fill="hold"/>
                                        <p:tgtEl>
                                          <p:spTgt spid="2"/>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2"/>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250"/>
                                        <p:tgtEl>
                                          <p:spTgt spid="16"/>
                                        </p:tgtEl>
                                      </p:cBhvr>
                                    </p:animEffect>
                                  </p:childTnLst>
                                </p:cTn>
                              </p:par>
                            </p:childTnLst>
                          </p:cTn>
                        </p:par>
                        <p:par>
                          <p:cTn id="17" fill="hold">
                            <p:stCondLst>
                              <p:cond delay="325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25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2000"/>
                                        <p:tgtEl>
                                          <p:spTgt spid="15"/>
                                        </p:tgtEl>
                                      </p:cBhvr>
                                    </p:animEffect>
                                    <p:anim calcmode="lin" valueType="num">
                                      <p:cBhvr>
                                        <p:cTn id="26" dur="2000" fill="hold"/>
                                        <p:tgtEl>
                                          <p:spTgt spid="15"/>
                                        </p:tgtEl>
                                        <p:attrNameLst>
                                          <p:attrName>ppt_w</p:attrName>
                                        </p:attrNameLst>
                                      </p:cBhvr>
                                      <p:tavLst>
                                        <p:tav tm="0" fmla="#ppt_w*sin(2.5*pi*$)">
                                          <p:val>
                                            <p:fltVal val="0"/>
                                          </p:val>
                                        </p:tav>
                                        <p:tav tm="100000">
                                          <p:val>
                                            <p:fltVal val="1"/>
                                          </p:val>
                                        </p:tav>
                                      </p:tavLst>
                                    </p:anim>
                                    <p:anim calcmode="lin" valueType="num">
                                      <p:cBhvr>
                                        <p:cTn id="27"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背景-1.jpg"/>
          <p:cNvPicPr>
            <a:picLocks noChangeAspect="1"/>
          </p:cNvPicPr>
          <p:nvPr/>
        </p:nvPicPr>
        <p:blipFill>
          <a:blip r:embed="rId3" cstate="print"/>
          <a:stretch>
            <a:fillRect/>
          </a:stretch>
        </p:blipFill>
        <p:spPr>
          <a:xfrm>
            <a:off x="4763" y="8409"/>
            <a:ext cx="9144000" cy="6858000"/>
          </a:xfrm>
          <a:prstGeom prst="rect">
            <a:avLst/>
          </a:prstGeom>
        </p:spPr>
      </p:pic>
      <p:sp>
        <p:nvSpPr>
          <p:cNvPr id="7" name="タイトル 1"/>
          <p:cNvSpPr txBox="1">
            <a:spLocks/>
          </p:cNvSpPr>
          <p:nvPr/>
        </p:nvSpPr>
        <p:spPr>
          <a:xfrm>
            <a:off x="4763" y="428671"/>
            <a:ext cx="9144000" cy="936104"/>
          </a:xfrm>
          <a:prstGeom prst="rect">
            <a:avLst/>
          </a:prstGeom>
        </p:spPr>
        <p:txBody>
          <a:bodyPr anchor="ct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a:defRPr/>
            </a:pPr>
            <a:r>
              <a:rPr lang="ja-JP" altLang="en-US" sz="36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ＤＦＰ平成ゴシック体W5" pitchFamily="50" charset="-128"/>
                <a:ea typeface="ＤＦＰ平成ゴシック体W5" pitchFamily="50" charset="-128"/>
              </a:rPr>
              <a:t>配布物の確認</a:t>
            </a:r>
          </a:p>
        </p:txBody>
      </p:sp>
      <p:pic>
        <p:nvPicPr>
          <p:cNvPr id="2" name="図 1" descr="t01_point_sakura01.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292080" y="1556792"/>
            <a:ext cx="2160240" cy="1350604"/>
          </a:xfrm>
          <a:prstGeom prst="rect">
            <a:avLst/>
          </a:prstGeom>
        </p:spPr>
      </p:pic>
      <p:sp>
        <p:nvSpPr>
          <p:cNvPr id="14" name="タイトル 1"/>
          <p:cNvSpPr txBox="1">
            <a:spLocks/>
          </p:cNvSpPr>
          <p:nvPr/>
        </p:nvSpPr>
        <p:spPr bwMode="auto">
          <a:xfrm>
            <a:off x="863338" y="2099996"/>
            <a:ext cx="637295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eaLnBrk="0" hangingPunct="0"/>
            <a:r>
              <a:rPr lang="ja-JP" altLang="en-US" sz="32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特に以下のことにご注意下さい</a:t>
            </a:r>
            <a:endParaRPr lang="ja-JP" altLang="en-US" sz="3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タイトル 1"/>
          <p:cNvSpPr txBox="1">
            <a:spLocks/>
          </p:cNvSpPr>
          <p:nvPr/>
        </p:nvSpPr>
        <p:spPr bwMode="auto">
          <a:xfrm>
            <a:off x="1619672" y="2703467"/>
            <a:ext cx="6840760" cy="52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just" eaLnBrk="0" hangingPunct="0"/>
            <a:r>
              <a:rPr lang="ja-JP" altLang="en-US" sz="2800" dirty="0" smtClean="0">
                <a:latin typeface="ＤＦ平成ゴシック体W7" charset="0"/>
                <a:ea typeface="ＤＦ平成ゴシック体W7" charset="0"/>
                <a:cs typeface="ＤＦ平成ゴシック体W7" charset="0"/>
              </a:rPr>
              <a:t>健康調査票</a:t>
            </a:r>
            <a:endParaRPr lang="en-US" altLang="ja-JP" sz="2800" dirty="0">
              <a:latin typeface="ＤＦ平成ゴシック体W7" charset="0"/>
              <a:ea typeface="ＤＦ平成ゴシック体W7" charset="0"/>
              <a:cs typeface="ＤＦ平成ゴシック体W7" charset="0"/>
            </a:endParaRPr>
          </a:p>
        </p:txBody>
      </p:sp>
      <p:pic>
        <p:nvPicPr>
          <p:cNvPr id="20" name="Picture 9"/>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65225" y="2776068"/>
            <a:ext cx="387680" cy="38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タイトル 1"/>
          <p:cNvSpPr txBox="1">
            <a:spLocks/>
          </p:cNvSpPr>
          <p:nvPr/>
        </p:nvSpPr>
        <p:spPr bwMode="auto">
          <a:xfrm>
            <a:off x="1632035" y="3224513"/>
            <a:ext cx="7056784" cy="52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just" eaLnBrk="0" hangingPunct="0"/>
            <a:r>
              <a:rPr lang="ja-JP" altLang="en-US" sz="2800" dirty="0" smtClean="0">
                <a:solidFill>
                  <a:srgbClr val="0070C0"/>
                </a:solidFill>
                <a:latin typeface="ＤＦ平成ゴシック体W7" charset="0"/>
                <a:ea typeface="ＤＦ平成ゴシック体W7" charset="0"/>
                <a:cs typeface="ＤＦ平成ゴシック体W7" charset="0"/>
              </a:rPr>
              <a:t>アレルギー・持病</a:t>
            </a:r>
            <a:r>
              <a:rPr lang="ja-JP" altLang="en-US" sz="2800" dirty="0" smtClean="0">
                <a:latin typeface="ＤＦ平成ゴシック体W7" charset="0"/>
                <a:ea typeface="ＤＦ平成ゴシック体W7" charset="0"/>
                <a:cs typeface="ＤＦ平成ゴシック体W7" charset="0"/>
              </a:rPr>
              <a:t>について</a:t>
            </a:r>
            <a:r>
              <a:rPr lang="ja-JP" altLang="en-US" sz="2800" dirty="0" smtClean="0">
                <a:solidFill>
                  <a:srgbClr val="0070C0"/>
                </a:solidFill>
                <a:latin typeface="ＤＦ平成ゴシック体W7" charset="0"/>
                <a:ea typeface="ＤＦ平成ゴシック体W7" charset="0"/>
                <a:cs typeface="ＤＦ平成ゴシック体W7" charset="0"/>
              </a:rPr>
              <a:t>具体的</a:t>
            </a:r>
            <a:r>
              <a:rPr lang="ja-JP" altLang="en-US" sz="2800" dirty="0" smtClean="0">
                <a:latin typeface="ＤＦ平成ゴシック体W7" charset="0"/>
                <a:ea typeface="ＤＦ平成ゴシック体W7" charset="0"/>
                <a:cs typeface="ＤＦ平成ゴシック体W7" charset="0"/>
              </a:rPr>
              <a:t>に！！</a:t>
            </a:r>
            <a:endParaRPr lang="en-US" altLang="ja-JP" sz="2800" dirty="0">
              <a:latin typeface="ＤＦ平成ゴシック体W7" charset="0"/>
              <a:ea typeface="ＤＦ平成ゴシック体W7" charset="0"/>
              <a:cs typeface="ＤＦ平成ゴシック体W7" charset="0"/>
            </a:endParaRPr>
          </a:p>
        </p:txBody>
      </p:sp>
      <p:sp>
        <p:nvSpPr>
          <p:cNvPr id="23" name="タイトル 1"/>
          <p:cNvSpPr txBox="1">
            <a:spLocks/>
          </p:cNvSpPr>
          <p:nvPr/>
        </p:nvSpPr>
        <p:spPr bwMode="auto">
          <a:xfrm>
            <a:off x="1645558" y="4379377"/>
            <a:ext cx="7056784" cy="52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just" eaLnBrk="0" hangingPunct="0"/>
            <a:r>
              <a:rPr lang="ja-JP" altLang="en-US" sz="2800" dirty="0" smtClean="0">
                <a:latin typeface="ＤＦ平成ゴシック体W7" charset="0"/>
                <a:ea typeface="ＤＦ平成ゴシック体W7" charset="0"/>
                <a:cs typeface="ＤＦ平成ゴシック体W7" charset="0"/>
              </a:rPr>
              <a:t>心電図調査票</a:t>
            </a:r>
            <a:endParaRPr lang="en-US" altLang="ja-JP" sz="2800" dirty="0">
              <a:latin typeface="ＤＦ平成ゴシック体W7" charset="0"/>
              <a:ea typeface="ＤＦ平成ゴシック体W7" charset="0"/>
              <a:cs typeface="ＤＦ平成ゴシック体W7" charset="0"/>
            </a:endParaRPr>
          </a:p>
        </p:txBody>
      </p:sp>
      <p:pic>
        <p:nvPicPr>
          <p:cNvPr id="24" name="Picture 9"/>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65225" y="4446992"/>
            <a:ext cx="387680" cy="38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タイトル 1"/>
          <p:cNvSpPr txBox="1">
            <a:spLocks/>
          </p:cNvSpPr>
          <p:nvPr/>
        </p:nvSpPr>
        <p:spPr bwMode="auto">
          <a:xfrm>
            <a:off x="1632035" y="4902285"/>
            <a:ext cx="6408712" cy="52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just" eaLnBrk="0" hangingPunct="0"/>
            <a:r>
              <a:rPr lang="ja-JP" altLang="en-US" sz="2800" dirty="0">
                <a:solidFill>
                  <a:srgbClr val="0070C0"/>
                </a:solidFill>
                <a:latin typeface="ＤＦ平成ゴシック体W7" charset="0"/>
                <a:ea typeface="ＤＦ平成ゴシック体W7" charset="0"/>
                <a:cs typeface="ＤＦ平成ゴシック体W7" charset="0"/>
              </a:rPr>
              <a:t>記入</a:t>
            </a:r>
            <a:r>
              <a:rPr lang="ja-JP" altLang="en-US" sz="2800" dirty="0" smtClean="0">
                <a:solidFill>
                  <a:srgbClr val="0070C0"/>
                </a:solidFill>
                <a:latin typeface="ＤＦ平成ゴシック体W7" charset="0"/>
                <a:ea typeface="ＤＦ平成ゴシック体W7" charset="0"/>
                <a:cs typeface="ＤＦ平成ゴシック体W7" charset="0"/>
              </a:rPr>
              <a:t>もれ</a:t>
            </a:r>
            <a:r>
              <a:rPr lang="ja-JP" altLang="en-US" sz="2800" dirty="0" smtClean="0">
                <a:latin typeface="ＤＦ平成ゴシック体W7" charset="0"/>
                <a:ea typeface="ＤＦ平成ゴシック体W7" charset="0"/>
                <a:cs typeface="ＤＦ平成ゴシック体W7" charset="0"/>
              </a:rPr>
              <a:t>のないように！！</a:t>
            </a:r>
            <a:endParaRPr lang="en-US" altLang="ja-JP" sz="2800" dirty="0">
              <a:latin typeface="ＤＦ平成ゴシック体W7" charset="0"/>
              <a:ea typeface="ＤＦ平成ゴシック体W7" charset="0"/>
              <a:cs typeface="ＤＦ平成ゴシック体W7" charset="0"/>
            </a:endParaRPr>
          </a:p>
        </p:txBody>
      </p:sp>
      <p:sp>
        <p:nvSpPr>
          <p:cNvPr id="12" name="タイトル 1"/>
          <p:cNvSpPr txBox="1">
            <a:spLocks/>
          </p:cNvSpPr>
          <p:nvPr/>
        </p:nvSpPr>
        <p:spPr bwMode="auto">
          <a:xfrm>
            <a:off x="539552" y="1436612"/>
            <a:ext cx="792088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eaLnBrk="0" hangingPunct="0"/>
            <a:r>
              <a:rPr lang="ja-JP" altLang="en-US" sz="3600" b="1" dirty="0" smtClean="0">
                <a:latin typeface="Meiryo UI" panose="020B0604030504040204" pitchFamily="50" charset="-128"/>
                <a:ea typeface="Meiryo UI" panose="020B0604030504040204" pitchFamily="50" charset="-128"/>
                <a:cs typeface="Meiryo UI" panose="020B0604030504040204" pitchFamily="50" charset="-128"/>
              </a:rPr>
              <a:t>健康調査票・心電図調査票について</a:t>
            </a:r>
            <a:endParaRPr lang="ja-JP" altLang="en-US" sz="3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タイトル 1"/>
          <p:cNvSpPr txBox="1">
            <a:spLocks/>
          </p:cNvSpPr>
          <p:nvPr/>
        </p:nvSpPr>
        <p:spPr bwMode="auto">
          <a:xfrm>
            <a:off x="1619672" y="3747421"/>
            <a:ext cx="7056784" cy="52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just" eaLnBrk="0" hangingPunct="0"/>
            <a:r>
              <a:rPr lang="ja-JP" altLang="en-US" sz="2800" dirty="0" smtClean="0">
                <a:solidFill>
                  <a:srgbClr val="0070C0"/>
                </a:solidFill>
                <a:latin typeface="ＤＦ平成ゴシック体W7" charset="0"/>
                <a:ea typeface="ＤＦ平成ゴシック体W7" charset="0"/>
                <a:cs typeface="ＤＦ平成ゴシック体W7" charset="0"/>
              </a:rPr>
              <a:t>保護者印捺印</a:t>
            </a:r>
            <a:r>
              <a:rPr lang="ja-JP" altLang="en-US" sz="2800" dirty="0" smtClean="0">
                <a:latin typeface="ＤＦ平成ゴシック体W7" charset="0"/>
                <a:ea typeface="ＤＦ平成ゴシック体W7" charset="0"/>
                <a:cs typeface="ＤＦ平成ゴシック体W7" charset="0"/>
              </a:rPr>
              <a:t>を忘れずに！！</a:t>
            </a:r>
            <a:endParaRPr lang="en-US" altLang="ja-JP" sz="2800" dirty="0">
              <a:latin typeface="ＤＦ平成ゴシック体W7" charset="0"/>
              <a:ea typeface="ＤＦ平成ゴシック体W7" charset="0"/>
              <a:cs typeface="ＤＦ平成ゴシック体W7" charset="0"/>
            </a:endParaRPr>
          </a:p>
        </p:txBody>
      </p:sp>
      <p:sp>
        <p:nvSpPr>
          <p:cNvPr id="15" name="タイトル 1"/>
          <p:cNvSpPr txBox="1">
            <a:spLocks/>
          </p:cNvSpPr>
          <p:nvPr/>
        </p:nvSpPr>
        <p:spPr bwMode="auto">
          <a:xfrm>
            <a:off x="1619672" y="5410667"/>
            <a:ext cx="7056784" cy="52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just" eaLnBrk="0" hangingPunct="0"/>
            <a:r>
              <a:rPr lang="ja-JP" altLang="en-US" sz="2800" dirty="0" smtClean="0">
                <a:solidFill>
                  <a:srgbClr val="0070C0"/>
                </a:solidFill>
                <a:latin typeface="ＤＦ平成ゴシック体W7" charset="0"/>
                <a:ea typeface="ＤＦ平成ゴシック体W7" charset="0"/>
                <a:cs typeface="ＤＦ平成ゴシック体W7" charset="0"/>
              </a:rPr>
              <a:t>保護者印捺印</a:t>
            </a:r>
            <a:r>
              <a:rPr lang="ja-JP" altLang="en-US" sz="2800" dirty="0" smtClean="0">
                <a:latin typeface="ＤＦ平成ゴシック体W7" charset="0"/>
                <a:ea typeface="ＤＦ平成ゴシック体W7" charset="0"/>
                <a:cs typeface="ＤＦ平成ゴシック体W7" charset="0"/>
              </a:rPr>
              <a:t>を忘れずに！！</a:t>
            </a:r>
            <a:endParaRPr lang="en-US" altLang="ja-JP" sz="2800" dirty="0">
              <a:latin typeface="ＤＦ平成ゴシック体W7" charset="0"/>
              <a:ea typeface="ＤＦ平成ゴシック体W7" charset="0"/>
              <a:cs typeface="ＤＦ平成ゴシック体W7" charset="0"/>
            </a:endParaRPr>
          </a:p>
        </p:txBody>
      </p:sp>
    </p:spTree>
    <p:extLst>
      <p:ext uri="{BB962C8B-B14F-4D97-AF65-F5344CB8AC3E}">
        <p14:creationId xmlns:p14="http://schemas.microsoft.com/office/powerpoint/2010/main" val="32006352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600" decel="100000"/>
                                        <p:tgtEl>
                                          <p:spTgt spid="2"/>
                                        </p:tgtEl>
                                      </p:cBhvr>
                                    </p:animEffect>
                                    <p:anim calcmode="lin" valueType="num">
                                      <p:cBhvr>
                                        <p:cTn id="8" dur="1600" decel="100000" fill="hold"/>
                                        <p:tgtEl>
                                          <p:spTgt spid="2"/>
                                        </p:tgtEl>
                                        <p:attrNameLst>
                                          <p:attrName>style.rotation</p:attrName>
                                        </p:attrNameLst>
                                      </p:cBhvr>
                                      <p:tavLst>
                                        <p:tav tm="0">
                                          <p:val>
                                            <p:fltVal val="-90"/>
                                          </p:val>
                                        </p:tav>
                                        <p:tav tm="100000">
                                          <p:val>
                                            <p:fltVal val="0"/>
                                          </p:val>
                                        </p:tav>
                                      </p:tavLst>
                                    </p:anim>
                                    <p:anim calcmode="lin" valueType="num">
                                      <p:cBhvr>
                                        <p:cTn id="9" dur="1600" decel="100000" fill="hold"/>
                                        <p:tgtEl>
                                          <p:spTgt spid="2"/>
                                        </p:tgtEl>
                                        <p:attrNameLst>
                                          <p:attrName>ppt_x</p:attrName>
                                        </p:attrNameLst>
                                      </p:cBhvr>
                                      <p:tavLst>
                                        <p:tav tm="0">
                                          <p:val>
                                            <p:strVal val="#ppt_x+0.4"/>
                                          </p:val>
                                        </p:tav>
                                        <p:tav tm="100000">
                                          <p:val>
                                            <p:strVal val="#ppt_x-0.05"/>
                                          </p:val>
                                        </p:tav>
                                      </p:tavLst>
                                    </p:anim>
                                    <p:anim calcmode="lin" valueType="num">
                                      <p:cBhvr>
                                        <p:cTn id="10" dur="1600" decel="100000" fill="hold"/>
                                        <p:tgtEl>
                                          <p:spTgt spid="2"/>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2"/>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2000"/>
                            </p:stCondLst>
                            <p:childTnLst>
                              <p:par>
                                <p:cTn id="14" presetID="53" presetClass="entr" presetSubtype="16" fill="hold" nodeType="after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 calcmode="lin" valueType="num">
                                      <p:cBhvr>
                                        <p:cTn id="16" dur="20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7" dur="20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8" dur="2000"/>
                                        <p:tgtEl>
                                          <p:spTgt spid="14">
                                            <p:txEl>
                                              <p:pRg st="0" end="0"/>
                                            </p:txEl>
                                          </p:spTgt>
                                        </p:tgtEl>
                                      </p:cBhvr>
                                    </p:animEffect>
                                  </p:childTnLst>
                                </p:cTn>
                              </p:par>
                            </p:childTnLst>
                          </p:cTn>
                        </p:par>
                        <p:par>
                          <p:cTn id="19" fill="hold">
                            <p:stCondLst>
                              <p:cond delay="4000"/>
                            </p:stCondLst>
                            <p:childTnLst>
                              <p:par>
                                <p:cTn id="20" presetID="23" presetClass="entr" presetSubtype="16"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250" fill="hold"/>
                                        <p:tgtEl>
                                          <p:spTgt spid="20"/>
                                        </p:tgtEl>
                                        <p:attrNameLst>
                                          <p:attrName>ppt_w</p:attrName>
                                        </p:attrNameLst>
                                      </p:cBhvr>
                                      <p:tavLst>
                                        <p:tav tm="0">
                                          <p:val>
                                            <p:fltVal val="0"/>
                                          </p:val>
                                        </p:tav>
                                        <p:tav tm="100000">
                                          <p:val>
                                            <p:strVal val="#ppt_w"/>
                                          </p:val>
                                        </p:tav>
                                      </p:tavLst>
                                    </p:anim>
                                    <p:anim calcmode="lin" valueType="num">
                                      <p:cBhvr>
                                        <p:cTn id="23" dur="250" fill="hold"/>
                                        <p:tgtEl>
                                          <p:spTgt spid="20"/>
                                        </p:tgtEl>
                                        <p:attrNameLst>
                                          <p:attrName>ppt_h</p:attrName>
                                        </p:attrNameLst>
                                      </p:cBhvr>
                                      <p:tavLst>
                                        <p:tav tm="0">
                                          <p:val>
                                            <p:fltVal val="0"/>
                                          </p:val>
                                        </p:tav>
                                        <p:tav tm="100000">
                                          <p:val>
                                            <p:strVal val="#ppt_h"/>
                                          </p:val>
                                        </p:tav>
                                      </p:tavLst>
                                    </p:anim>
                                  </p:childTnLst>
                                </p:cTn>
                              </p:par>
                            </p:childTnLst>
                          </p:cTn>
                        </p:par>
                        <p:par>
                          <p:cTn id="24" fill="hold">
                            <p:stCondLst>
                              <p:cond delay="4250"/>
                            </p:stCondLst>
                            <p:childTnLst>
                              <p:par>
                                <p:cTn id="25" presetID="10" presetClass="entr" presetSubtype="0" fill="hold" grpId="0" nodeType="afterEffect">
                                  <p:stCondLst>
                                    <p:cond delay="50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250"/>
                                        <p:tgtEl>
                                          <p:spTgt spid="19"/>
                                        </p:tgtEl>
                                      </p:cBhvr>
                                    </p:animEffect>
                                  </p:childTnLst>
                                </p:cTn>
                              </p:par>
                            </p:childTnLst>
                          </p:cTn>
                        </p:par>
                        <p:par>
                          <p:cTn id="28" fill="hold">
                            <p:stCondLst>
                              <p:cond delay="6000"/>
                            </p:stCondLst>
                            <p:childTnLst>
                              <p:par>
                                <p:cTn id="29" presetID="10" presetClass="entr" presetSubtype="0" fill="hold" grpId="0" nodeType="afterEffect">
                                  <p:stCondLst>
                                    <p:cond delay="50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250"/>
                                        <p:tgtEl>
                                          <p:spTgt spid="21"/>
                                        </p:tgtEl>
                                      </p:cBhvr>
                                    </p:animEffect>
                                  </p:childTnLst>
                                </p:cTn>
                              </p:par>
                            </p:childTnLst>
                          </p:cTn>
                        </p:par>
                        <p:par>
                          <p:cTn id="32" fill="hold">
                            <p:stCondLst>
                              <p:cond delay="7750"/>
                            </p:stCondLst>
                            <p:childTnLst>
                              <p:par>
                                <p:cTn id="33" presetID="23" presetClass="entr" presetSubtype="16"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250" fill="hold"/>
                                        <p:tgtEl>
                                          <p:spTgt spid="24"/>
                                        </p:tgtEl>
                                        <p:attrNameLst>
                                          <p:attrName>ppt_w</p:attrName>
                                        </p:attrNameLst>
                                      </p:cBhvr>
                                      <p:tavLst>
                                        <p:tav tm="0">
                                          <p:val>
                                            <p:fltVal val="0"/>
                                          </p:val>
                                        </p:tav>
                                        <p:tav tm="100000">
                                          <p:val>
                                            <p:strVal val="#ppt_w"/>
                                          </p:val>
                                        </p:tav>
                                      </p:tavLst>
                                    </p:anim>
                                    <p:anim calcmode="lin" valueType="num">
                                      <p:cBhvr>
                                        <p:cTn id="36" dur="250" fill="hold"/>
                                        <p:tgtEl>
                                          <p:spTgt spid="24"/>
                                        </p:tgtEl>
                                        <p:attrNameLst>
                                          <p:attrName>ppt_h</p:attrName>
                                        </p:attrNameLst>
                                      </p:cBhvr>
                                      <p:tavLst>
                                        <p:tav tm="0">
                                          <p:val>
                                            <p:fltVal val="0"/>
                                          </p:val>
                                        </p:tav>
                                        <p:tav tm="100000">
                                          <p:val>
                                            <p:strVal val="#ppt_h"/>
                                          </p:val>
                                        </p:tav>
                                      </p:tavLst>
                                    </p:anim>
                                  </p:childTnLst>
                                </p:cTn>
                              </p:par>
                            </p:childTnLst>
                          </p:cTn>
                        </p:par>
                        <p:par>
                          <p:cTn id="37" fill="hold">
                            <p:stCondLst>
                              <p:cond delay="8000"/>
                            </p:stCondLst>
                            <p:childTnLst>
                              <p:par>
                                <p:cTn id="38" presetID="10" presetClass="entr" presetSubtype="0" fill="hold" grpId="0" nodeType="afterEffect">
                                  <p:stCondLst>
                                    <p:cond delay="50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250"/>
                                        <p:tgtEl>
                                          <p:spTgt spid="23"/>
                                        </p:tgtEl>
                                      </p:cBhvr>
                                    </p:animEffect>
                                  </p:childTnLst>
                                </p:cTn>
                              </p:par>
                            </p:childTnLst>
                          </p:cTn>
                        </p:par>
                        <p:par>
                          <p:cTn id="41" fill="hold">
                            <p:stCondLst>
                              <p:cond delay="9750"/>
                            </p:stCondLst>
                            <p:childTnLst>
                              <p:par>
                                <p:cTn id="42" presetID="10" presetClass="entr" presetSubtype="0" fill="hold" grpId="0" nodeType="afterEffect">
                                  <p:stCondLst>
                                    <p:cond delay="50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250"/>
                                        <p:tgtEl>
                                          <p:spTgt spid="25"/>
                                        </p:tgtEl>
                                      </p:cBhvr>
                                    </p:animEffect>
                                  </p:childTnLst>
                                </p:cTn>
                              </p:par>
                            </p:childTnLst>
                          </p:cTn>
                        </p:par>
                        <p:par>
                          <p:cTn id="45" fill="hold">
                            <p:stCondLst>
                              <p:cond delay="11500"/>
                            </p:stCondLst>
                            <p:childTnLst>
                              <p:par>
                                <p:cTn id="46" presetID="53" presetClass="entr" presetSubtype="16" fill="hold" nodeType="afterEffect">
                                  <p:stCondLst>
                                    <p:cond delay="0"/>
                                  </p:stCondLst>
                                  <p:childTnLst>
                                    <p:set>
                                      <p:cBhvr>
                                        <p:cTn id="47" dur="1" fill="hold">
                                          <p:stCondLst>
                                            <p:cond delay="0"/>
                                          </p:stCondLst>
                                        </p:cTn>
                                        <p:tgtEl>
                                          <p:spTgt spid="12">
                                            <p:txEl>
                                              <p:pRg st="0" end="0"/>
                                            </p:txEl>
                                          </p:spTgt>
                                        </p:tgtEl>
                                        <p:attrNameLst>
                                          <p:attrName>style.visibility</p:attrName>
                                        </p:attrNameLst>
                                      </p:cBhvr>
                                      <p:to>
                                        <p:strVal val="visible"/>
                                      </p:to>
                                    </p:set>
                                    <p:anim calcmode="lin" valueType="num">
                                      <p:cBhvr>
                                        <p:cTn id="48" dur="2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49" dur="2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50" dur="2000"/>
                                        <p:tgtEl>
                                          <p:spTgt spid="12">
                                            <p:txEl>
                                              <p:pRg st="0" end="0"/>
                                            </p:txEl>
                                          </p:spTgt>
                                        </p:tgtEl>
                                      </p:cBhvr>
                                    </p:animEffect>
                                  </p:childTnLst>
                                </p:cTn>
                              </p:par>
                            </p:childTnLst>
                          </p:cTn>
                        </p:par>
                        <p:par>
                          <p:cTn id="51" fill="hold">
                            <p:stCondLst>
                              <p:cond delay="13500"/>
                            </p:stCondLst>
                            <p:childTnLst>
                              <p:par>
                                <p:cTn id="52" presetID="10" presetClass="entr" presetSubtype="0" fill="hold" grpId="0" nodeType="afterEffect">
                                  <p:stCondLst>
                                    <p:cond delay="50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250"/>
                                        <p:tgtEl>
                                          <p:spTgt spid="13"/>
                                        </p:tgtEl>
                                      </p:cBhvr>
                                    </p:animEffect>
                                  </p:childTnLst>
                                </p:cTn>
                              </p:par>
                            </p:childTnLst>
                          </p:cTn>
                        </p:par>
                        <p:par>
                          <p:cTn id="55" fill="hold">
                            <p:stCondLst>
                              <p:cond delay="15250"/>
                            </p:stCondLst>
                            <p:childTnLst>
                              <p:par>
                                <p:cTn id="56" presetID="10" presetClass="entr" presetSubtype="0" fill="hold" grpId="0" nodeType="afterEffect">
                                  <p:stCondLst>
                                    <p:cond delay="50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P spid="25" grpId="0"/>
      <p:bldP spid="13"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098" name="タイトル 1"/>
          <p:cNvSpPr txBox="1">
            <a:spLocks/>
          </p:cNvSpPr>
          <p:nvPr/>
        </p:nvSpPr>
        <p:spPr bwMode="auto">
          <a:xfrm>
            <a:off x="3175" y="2908300"/>
            <a:ext cx="91440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a:defRPr/>
            </a:pPr>
            <a:r>
              <a:rPr lang="ja-JP" altLang="en-US" sz="5500" dirty="0" smtClean="0">
                <a:solidFill>
                  <a:prstClr val="black"/>
                </a:solidFill>
                <a:latin typeface="ＤＦ平成ゴシック体W9" pitchFamily="49" charset="-128"/>
                <a:ea typeface="ＤＦ平成ゴシック体W9" pitchFamily="49" charset="-128"/>
                <a:cs typeface="+mn-cs"/>
              </a:rPr>
              <a:t>第２回オリエンテーションについて</a:t>
            </a:r>
          </a:p>
        </p:txBody>
      </p:sp>
    </p:spTree>
    <p:extLst>
      <p:ext uri="{BB962C8B-B14F-4D97-AF65-F5344CB8AC3E}">
        <p14:creationId xmlns:p14="http://schemas.microsoft.com/office/powerpoint/2010/main" val="1866788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750"/>
                                        <p:tgtEl>
                                          <p:spTgt spid="4098"/>
                                        </p:tgtEl>
                                      </p:cBhvr>
                                    </p:animEffect>
                                    <p:anim calcmode="lin" valueType="num">
                                      <p:cBhvr>
                                        <p:cTn id="8" dur="750" fill="hold"/>
                                        <p:tgtEl>
                                          <p:spTgt spid="4098"/>
                                        </p:tgtEl>
                                        <p:attrNameLst>
                                          <p:attrName>ppt_x</p:attrName>
                                        </p:attrNameLst>
                                      </p:cBhvr>
                                      <p:tavLst>
                                        <p:tav tm="0">
                                          <p:val>
                                            <p:strVal val="#ppt_x"/>
                                          </p:val>
                                        </p:tav>
                                        <p:tav tm="100000">
                                          <p:val>
                                            <p:strVal val="#ppt_x"/>
                                          </p:val>
                                        </p:tav>
                                      </p:tavLst>
                                    </p:anim>
                                    <p:anim calcmode="lin" valueType="num">
                                      <p:cBhvr>
                                        <p:cTn id="9" dur="75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図 16" descr="背景-1.jpg"/>
          <p:cNvPicPr>
            <a:picLocks noChangeAspect="1"/>
          </p:cNvPicPr>
          <p:nvPr/>
        </p:nvPicPr>
        <p:blipFill>
          <a:blip r:embed="rId3" cstate="print"/>
          <a:stretch>
            <a:fillRect/>
          </a:stretch>
        </p:blipFill>
        <p:spPr>
          <a:xfrm>
            <a:off x="0" y="0"/>
            <a:ext cx="9144000" cy="6858000"/>
          </a:xfrm>
          <a:prstGeom prst="rect">
            <a:avLst/>
          </a:prstGeom>
        </p:spPr>
      </p:pic>
      <p:sp>
        <p:nvSpPr>
          <p:cNvPr id="7" name="タイトル 1"/>
          <p:cNvSpPr txBox="1">
            <a:spLocks/>
          </p:cNvSpPr>
          <p:nvPr/>
        </p:nvSpPr>
        <p:spPr>
          <a:xfrm>
            <a:off x="4763" y="428671"/>
            <a:ext cx="9144000" cy="936104"/>
          </a:xfrm>
          <a:prstGeom prst="rect">
            <a:avLst/>
          </a:prstGeom>
        </p:spPr>
        <p:txBody>
          <a:bodyPr anchor="ct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a:defRPr/>
            </a:pPr>
            <a:r>
              <a:rPr lang="ja-JP" altLang="en-US" sz="3600" dirty="0" smtClean="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ＤＦＰ平成ゴシック体W5" pitchFamily="50" charset="-128"/>
                <a:ea typeface="ＤＦＰ平成ゴシック体W5" pitchFamily="50" charset="-128"/>
              </a:rPr>
              <a:t>第２回オリエンテーションについて</a:t>
            </a:r>
            <a:endParaRPr lang="ja-JP" altLang="en-US" sz="36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ＤＦＰ平成ゴシック体W5" pitchFamily="50" charset="-128"/>
              <a:ea typeface="ＤＦＰ平成ゴシック体W5" pitchFamily="50" charset="-128"/>
            </a:endParaRPr>
          </a:p>
        </p:txBody>
      </p:sp>
      <p:pic>
        <p:nvPicPr>
          <p:cNvPr id="2" name="図 1" descr="t01_point_sakura01.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292080" y="1556792"/>
            <a:ext cx="2160240" cy="1350604"/>
          </a:xfrm>
          <a:prstGeom prst="rect">
            <a:avLst/>
          </a:prstGeom>
        </p:spPr>
      </p:pic>
      <p:sp>
        <p:nvSpPr>
          <p:cNvPr id="19" name="タイトル 1"/>
          <p:cNvSpPr txBox="1">
            <a:spLocks/>
          </p:cNvSpPr>
          <p:nvPr/>
        </p:nvSpPr>
        <p:spPr bwMode="auto">
          <a:xfrm>
            <a:off x="1619672" y="1556792"/>
            <a:ext cx="6840760" cy="1037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just" eaLnBrk="0" hangingPunct="0"/>
            <a:r>
              <a:rPr lang="ja-JP" altLang="en-US" sz="2500" dirty="0" smtClean="0">
                <a:latin typeface="ＤＦ平成ゴシック体W7" charset="0"/>
                <a:ea typeface="ＤＦ平成ゴシック体W7" charset="0"/>
                <a:cs typeface="ＤＦ平成ゴシック体W7" charset="0"/>
              </a:rPr>
              <a:t>平成３１年３月１０日（日）９：３０～</a:t>
            </a:r>
            <a:endParaRPr lang="en-US" altLang="ja-JP" sz="2500" dirty="0" smtClean="0">
              <a:latin typeface="ＤＦ平成ゴシック体W7" charset="0"/>
              <a:ea typeface="ＤＦ平成ゴシック体W7" charset="0"/>
              <a:cs typeface="ＤＦ平成ゴシック体W7" charset="0"/>
            </a:endParaRPr>
          </a:p>
          <a:p>
            <a:pPr algn="just" eaLnBrk="0" hangingPunct="0"/>
            <a:r>
              <a:rPr lang="ja-JP" altLang="en-US" sz="2500" dirty="0" smtClean="0">
                <a:latin typeface="ＤＦ平成ゴシック体W7" charset="0"/>
                <a:ea typeface="ＤＦ平成ゴシック体W7" charset="0"/>
                <a:cs typeface="ＤＦ平成ゴシック体W7" charset="0"/>
              </a:rPr>
              <a:t>　　　　　　　　　　　　（約２時間程度）</a:t>
            </a:r>
            <a:endParaRPr lang="en-US" altLang="ja-JP" sz="2500" dirty="0">
              <a:latin typeface="ＤＦ平成ゴシック体W7" charset="0"/>
              <a:ea typeface="ＤＦ平成ゴシック体W7" charset="0"/>
              <a:cs typeface="ＤＦ平成ゴシック体W7" charset="0"/>
            </a:endParaRPr>
          </a:p>
        </p:txBody>
      </p:sp>
      <p:pic>
        <p:nvPicPr>
          <p:cNvPr id="20" name="Picture 9"/>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65225" y="1622165"/>
            <a:ext cx="387680" cy="38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タイトル 1"/>
          <p:cNvSpPr txBox="1">
            <a:spLocks/>
          </p:cNvSpPr>
          <p:nvPr/>
        </p:nvSpPr>
        <p:spPr bwMode="auto">
          <a:xfrm>
            <a:off x="1625606" y="3172463"/>
            <a:ext cx="7056784" cy="52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just" eaLnBrk="0" hangingPunct="0"/>
            <a:r>
              <a:rPr lang="ja-JP" altLang="en-US" sz="2300" dirty="0" smtClean="0">
                <a:latin typeface="ＤＦ平成ゴシック体W7" charset="0"/>
                <a:ea typeface="ＤＦ平成ゴシック体W7" charset="0"/>
                <a:cs typeface="ＤＦ平成ゴシック体W7" charset="0"/>
              </a:rPr>
              <a:t>暫定クラス発表</a:t>
            </a:r>
            <a:endParaRPr lang="en-US" altLang="ja-JP" sz="2300" dirty="0">
              <a:latin typeface="ＤＦ平成ゴシック体W7" charset="0"/>
              <a:ea typeface="ＤＦ平成ゴシック体W7" charset="0"/>
              <a:cs typeface="ＤＦ平成ゴシック体W7" charset="0"/>
            </a:endParaRPr>
          </a:p>
        </p:txBody>
      </p:sp>
      <p:pic>
        <p:nvPicPr>
          <p:cNvPr id="22" name="Picture 9"/>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63154" y="3235161"/>
            <a:ext cx="387680" cy="38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タイトル 1"/>
          <p:cNvSpPr txBox="1">
            <a:spLocks/>
          </p:cNvSpPr>
          <p:nvPr/>
        </p:nvSpPr>
        <p:spPr bwMode="auto">
          <a:xfrm>
            <a:off x="1625606" y="3849933"/>
            <a:ext cx="7056784" cy="52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just" eaLnBrk="0" hangingPunct="0"/>
            <a:r>
              <a:rPr lang="ja-JP" altLang="en-US" sz="2300" dirty="0">
                <a:latin typeface="ＤＦ平成ゴシック体W7" charset="0"/>
                <a:ea typeface="ＤＦ平成ゴシック体W7" charset="0"/>
                <a:cs typeface="ＤＦ平成ゴシック体W7" charset="0"/>
              </a:rPr>
              <a:t>漢字</a:t>
            </a:r>
            <a:r>
              <a:rPr lang="ja-JP" altLang="en-US" sz="2300" dirty="0" smtClean="0">
                <a:latin typeface="ＤＦ平成ゴシック体W7" charset="0"/>
                <a:ea typeface="ＤＦ平成ゴシック体W7" charset="0"/>
                <a:cs typeface="ＤＦ平成ゴシック体W7" charset="0"/>
              </a:rPr>
              <a:t>による氏名表記・住所等の確認</a:t>
            </a:r>
            <a:endParaRPr lang="en-US" altLang="ja-JP" sz="2300" dirty="0">
              <a:latin typeface="ＤＦ平成ゴシック体W7" charset="0"/>
              <a:ea typeface="ＤＦ平成ゴシック体W7" charset="0"/>
              <a:cs typeface="ＤＦ平成ゴシック体W7" charset="0"/>
            </a:endParaRPr>
          </a:p>
        </p:txBody>
      </p:sp>
      <p:pic>
        <p:nvPicPr>
          <p:cNvPr id="24" name="Picture 9"/>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63154" y="3917548"/>
            <a:ext cx="387680" cy="38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タイトル 1"/>
          <p:cNvSpPr txBox="1">
            <a:spLocks/>
          </p:cNvSpPr>
          <p:nvPr/>
        </p:nvSpPr>
        <p:spPr bwMode="auto">
          <a:xfrm>
            <a:off x="1619672" y="4536186"/>
            <a:ext cx="6872300" cy="52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just" eaLnBrk="0" hangingPunct="0"/>
            <a:r>
              <a:rPr lang="ja-JP" altLang="en-US" sz="2500" dirty="0" smtClean="0">
                <a:latin typeface="ＤＦ平成ゴシック体W7" charset="0"/>
                <a:ea typeface="ＤＦ平成ゴシック体W7" charset="0"/>
                <a:cs typeface="ＤＦ平成ゴシック体W7" charset="0"/>
              </a:rPr>
              <a:t>身分証写真撮影（制服は学校で用意します）</a:t>
            </a:r>
            <a:endParaRPr lang="en-US" altLang="ja-JP" sz="2500" dirty="0">
              <a:latin typeface="ＤＦ平成ゴシック体W7" charset="0"/>
              <a:ea typeface="ＤＦ平成ゴシック体W7" charset="0"/>
              <a:cs typeface="ＤＦ平成ゴシック体W7" charset="0"/>
            </a:endParaRPr>
          </a:p>
        </p:txBody>
      </p:sp>
      <p:pic>
        <p:nvPicPr>
          <p:cNvPr id="26" name="Picture 9"/>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63154" y="4602117"/>
            <a:ext cx="387680" cy="38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タイトル 1"/>
          <p:cNvSpPr txBox="1">
            <a:spLocks/>
          </p:cNvSpPr>
          <p:nvPr/>
        </p:nvSpPr>
        <p:spPr bwMode="auto">
          <a:xfrm>
            <a:off x="1619672" y="2428191"/>
            <a:ext cx="7056784" cy="681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just" eaLnBrk="0" hangingPunct="0"/>
            <a:r>
              <a:rPr lang="ja-JP" altLang="en-US" sz="32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上履きをご持参下さい</a:t>
            </a:r>
            <a:endParaRPr lang="en-US" altLang="ja-JP" sz="3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6" name="Picture 9"/>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63154" y="5286686"/>
            <a:ext cx="387680" cy="38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タイトル 1"/>
          <p:cNvSpPr txBox="1">
            <a:spLocks/>
          </p:cNvSpPr>
          <p:nvPr/>
        </p:nvSpPr>
        <p:spPr bwMode="auto">
          <a:xfrm>
            <a:off x="1625606" y="5213794"/>
            <a:ext cx="6408712" cy="52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just" eaLnBrk="0" hangingPunct="0"/>
            <a:r>
              <a:rPr lang="ja-JP" altLang="en-US" sz="2500" dirty="0" smtClean="0">
                <a:latin typeface="ＤＦ平成ゴシック体W7" charset="0"/>
                <a:ea typeface="ＤＦ平成ゴシック体W7" charset="0"/>
                <a:cs typeface="ＤＦ平成ゴシック体W7" charset="0"/>
              </a:rPr>
              <a:t>携帯電話についての講演会（保護者対象）</a:t>
            </a:r>
            <a:endParaRPr lang="en-US" altLang="ja-JP" sz="2500" dirty="0">
              <a:latin typeface="ＤＦ平成ゴシック体W7" charset="0"/>
              <a:ea typeface="ＤＦ平成ゴシック体W7" charset="0"/>
              <a:cs typeface="ＤＦ平成ゴシック体W7" charset="0"/>
            </a:endParaRPr>
          </a:p>
        </p:txBody>
      </p:sp>
    </p:spTree>
    <p:extLst>
      <p:ext uri="{BB962C8B-B14F-4D97-AF65-F5344CB8AC3E}">
        <p14:creationId xmlns:p14="http://schemas.microsoft.com/office/powerpoint/2010/main" val="7460255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600" decel="100000"/>
                                        <p:tgtEl>
                                          <p:spTgt spid="2"/>
                                        </p:tgtEl>
                                      </p:cBhvr>
                                    </p:animEffect>
                                    <p:anim calcmode="lin" valueType="num">
                                      <p:cBhvr>
                                        <p:cTn id="8" dur="1600" decel="100000" fill="hold"/>
                                        <p:tgtEl>
                                          <p:spTgt spid="2"/>
                                        </p:tgtEl>
                                        <p:attrNameLst>
                                          <p:attrName>style.rotation</p:attrName>
                                        </p:attrNameLst>
                                      </p:cBhvr>
                                      <p:tavLst>
                                        <p:tav tm="0">
                                          <p:val>
                                            <p:fltVal val="-90"/>
                                          </p:val>
                                        </p:tav>
                                        <p:tav tm="100000">
                                          <p:val>
                                            <p:fltVal val="0"/>
                                          </p:val>
                                        </p:tav>
                                      </p:tavLst>
                                    </p:anim>
                                    <p:anim calcmode="lin" valueType="num">
                                      <p:cBhvr>
                                        <p:cTn id="9" dur="1600" decel="100000" fill="hold"/>
                                        <p:tgtEl>
                                          <p:spTgt spid="2"/>
                                        </p:tgtEl>
                                        <p:attrNameLst>
                                          <p:attrName>ppt_x</p:attrName>
                                        </p:attrNameLst>
                                      </p:cBhvr>
                                      <p:tavLst>
                                        <p:tav tm="0">
                                          <p:val>
                                            <p:strVal val="#ppt_x+0.4"/>
                                          </p:val>
                                        </p:tav>
                                        <p:tav tm="100000">
                                          <p:val>
                                            <p:strVal val="#ppt_x-0.05"/>
                                          </p:val>
                                        </p:tav>
                                      </p:tavLst>
                                    </p:anim>
                                    <p:anim calcmode="lin" valueType="num">
                                      <p:cBhvr>
                                        <p:cTn id="10" dur="1600" decel="100000" fill="hold"/>
                                        <p:tgtEl>
                                          <p:spTgt spid="2"/>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2"/>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2000"/>
                            </p:stCondLst>
                            <p:childTnLst>
                              <p:par>
                                <p:cTn id="14" presetID="23" presetClass="entr" presetSubtype="16"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250" fill="hold"/>
                                        <p:tgtEl>
                                          <p:spTgt spid="20"/>
                                        </p:tgtEl>
                                        <p:attrNameLst>
                                          <p:attrName>ppt_w</p:attrName>
                                        </p:attrNameLst>
                                      </p:cBhvr>
                                      <p:tavLst>
                                        <p:tav tm="0">
                                          <p:val>
                                            <p:fltVal val="0"/>
                                          </p:val>
                                        </p:tav>
                                        <p:tav tm="100000">
                                          <p:val>
                                            <p:strVal val="#ppt_w"/>
                                          </p:val>
                                        </p:tav>
                                      </p:tavLst>
                                    </p:anim>
                                    <p:anim calcmode="lin" valueType="num">
                                      <p:cBhvr>
                                        <p:cTn id="17" dur="250" fill="hold"/>
                                        <p:tgtEl>
                                          <p:spTgt spid="20"/>
                                        </p:tgtEl>
                                        <p:attrNameLst>
                                          <p:attrName>ppt_h</p:attrName>
                                        </p:attrNameLst>
                                      </p:cBhvr>
                                      <p:tavLst>
                                        <p:tav tm="0">
                                          <p:val>
                                            <p:fltVal val="0"/>
                                          </p:val>
                                        </p:tav>
                                        <p:tav tm="100000">
                                          <p:val>
                                            <p:strVal val="#ppt_h"/>
                                          </p:val>
                                        </p:tav>
                                      </p:tavLst>
                                    </p:anim>
                                  </p:childTnLst>
                                </p:cTn>
                              </p:par>
                            </p:childTnLst>
                          </p:cTn>
                        </p:par>
                        <p:par>
                          <p:cTn id="18" fill="hold">
                            <p:stCondLst>
                              <p:cond delay="2250"/>
                            </p:stCondLst>
                            <p:childTnLst>
                              <p:par>
                                <p:cTn id="19" presetID="10" presetClass="entr" presetSubtype="0" fill="hold" grpId="0" nodeType="afterEffect">
                                  <p:stCondLst>
                                    <p:cond delay="50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250"/>
                                        <p:tgtEl>
                                          <p:spTgt spid="19"/>
                                        </p:tgtEl>
                                      </p:cBhvr>
                                    </p:animEffect>
                                  </p:childTnLst>
                                </p:cTn>
                              </p:par>
                            </p:childTnLst>
                          </p:cTn>
                        </p:par>
                        <p:par>
                          <p:cTn id="22" fill="hold">
                            <p:stCondLst>
                              <p:cond delay="4000"/>
                            </p:stCondLst>
                            <p:childTnLst>
                              <p:par>
                                <p:cTn id="23" presetID="10"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250"/>
                                        <p:tgtEl>
                                          <p:spTgt spid="15"/>
                                        </p:tgtEl>
                                      </p:cBhvr>
                                    </p:animEffect>
                                  </p:childTnLst>
                                </p:cTn>
                              </p:par>
                            </p:childTnLst>
                          </p:cTn>
                        </p:par>
                        <p:par>
                          <p:cTn id="26" fill="hold">
                            <p:stCondLst>
                              <p:cond delay="5250"/>
                            </p:stCondLst>
                            <p:childTnLst>
                              <p:par>
                                <p:cTn id="27" presetID="23" presetClass="entr" presetSubtype="16"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250" fill="hold"/>
                                        <p:tgtEl>
                                          <p:spTgt spid="22"/>
                                        </p:tgtEl>
                                        <p:attrNameLst>
                                          <p:attrName>ppt_w</p:attrName>
                                        </p:attrNameLst>
                                      </p:cBhvr>
                                      <p:tavLst>
                                        <p:tav tm="0">
                                          <p:val>
                                            <p:fltVal val="0"/>
                                          </p:val>
                                        </p:tav>
                                        <p:tav tm="100000">
                                          <p:val>
                                            <p:strVal val="#ppt_w"/>
                                          </p:val>
                                        </p:tav>
                                      </p:tavLst>
                                    </p:anim>
                                    <p:anim calcmode="lin" valueType="num">
                                      <p:cBhvr>
                                        <p:cTn id="30" dur="250" fill="hold"/>
                                        <p:tgtEl>
                                          <p:spTgt spid="22"/>
                                        </p:tgtEl>
                                        <p:attrNameLst>
                                          <p:attrName>ppt_h</p:attrName>
                                        </p:attrNameLst>
                                      </p:cBhvr>
                                      <p:tavLst>
                                        <p:tav tm="0">
                                          <p:val>
                                            <p:fltVal val="0"/>
                                          </p:val>
                                        </p:tav>
                                        <p:tav tm="100000">
                                          <p:val>
                                            <p:strVal val="#ppt_h"/>
                                          </p:val>
                                        </p:tav>
                                      </p:tavLst>
                                    </p:anim>
                                  </p:childTnLst>
                                </p:cTn>
                              </p:par>
                            </p:childTnLst>
                          </p:cTn>
                        </p:par>
                        <p:par>
                          <p:cTn id="31" fill="hold">
                            <p:stCondLst>
                              <p:cond delay="5500"/>
                            </p:stCondLst>
                            <p:childTnLst>
                              <p:par>
                                <p:cTn id="32" presetID="10" presetClass="entr" presetSubtype="0" fill="hold" grpId="0" nodeType="afterEffect">
                                  <p:stCondLst>
                                    <p:cond delay="50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250"/>
                                        <p:tgtEl>
                                          <p:spTgt spid="21"/>
                                        </p:tgtEl>
                                      </p:cBhvr>
                                    </p:animEffect>
                                  </p:childTnLst>
                                </p:cTn>
                              </p:par>
                            </p:childTnLst>
                          </p:cTn>
                        </p:par>
                        <p:par>
                          <p:cTn id="35" fill="hold">
                            <p:stCondLst>
                              <p:cond delay="7250"/>
                            </p:stCondLst>
                            <p:childTnLst>
                              <p:par>
                                <p:cTn id="36" presetID="23" presetClass="entr" presetSubtype="16" fill="hold" nodeType="after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p:cTn id="38" dur="250" fill="hold"/>
                                        <p:tgtEl>
                                          <p:spTgt spid="24"/>
                                        </p:tgtEl>
                                        <p:attrNameLst>
                                          <p:attrName>ppt_w</p:attrName>
                                        </p:attrNameLst>
                                      </p:cBhvr>
                                      <p:tavLst>
                                        <p:tav tm="0">
                                          <p:val>
                                            <p:fltVal val="0"/>
                                          </p:val>
                                        </p:tav>
                                        <p:tav tm="100000">
                                          <p:val>
                                            <p:strVal val="#ppt_w"/>
                                          </p:val>
                                        </p:tav>
                                      </p:tavLst>
                                    </p:anim>
                                    <p:anim calcmode="lin" valueType="num">
                                      <p:cBhvr>
                                        <p:cTn id="39" dur="250" fill="hold"/>
                                        <p:tgtEl>
                                          <p:spTgt spid="24"/>
                                        </p:tgtEl>
                                        <p:attrNameLst>
                                          <p:attrName>ppt_h</p:attrName>
                                        </p:attrNameLst>
                                      </p:cBhvr>
                                      <p:tavLst>
                                        <p:tav tm="0">
                                          <p:val>
                                            <p:fltVal val="0"/>
                                          </p:val>
                                        </p:tav>
                                        <p:tav tm="100000">
                                          <p:val>
                                            <p:strVal val="#ppt_h"/>
                                          </p:val>
                                        </p:tav>
                                      </p:tavLst>
                                    </p:anim>
                                  </p:childTnLst>
                                </p:cTn>
                              </p:par>
                            </p:childTnLst>
                          </p:cTn>
                        </p:par>
                        <p:par>
                          <p:cTn id="40" fill="hold">
                            <p:stCondLst>
                              <p:cond delay="7500"/>
                            </p:stCondLst>
                            <p:childTnLst>
                              <p:par>
                                <p:cTn id="41" presetID="10" presetClass="entr" presetSubtype="0" fill="hold" grpId="0" nodeType="afterEffect">
                                  <p:stCondLst>
                                    <p:cond delay="50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250"/>
                                        <p:tgtEl>
                                          <p:spTgt spid="23"/>
                                        </p:tgtEl>
                                      </p:cBhvr>
                                    </p:animEffect>
                                  </p:childTnLst>
                                </p:cTn>
                              </p:par>
                            </p:childTnLst>
                          </p:cTn>
                        </p:par>
                        <p:par>
                          <p:cTn id="44" fill="hold">
                            <p:stCondLst>
                              <p:cond delay="9250"/>
                            </p:stCondLst>
                            <p:childTnLst>
                              <p:par>
                                <p:cTn id="45" presetID="23" presetClass="entr" presetSubtype="16" fill="hold" nodeType="after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250" fill="hold"/>
                                        <p:tgtEl>
                                          <p:spTgt spid="26"/>
                                        </p:tgtEl>
                                        <p:attrNameLst>
                                          <p:attrName>ppt_w</p:attrName>
                                        </p:attrNameLst>
                                      </p:cBhvr>
                                      <p:tavLst>
                                        <p:tav tm="0">
                                          <p:val>
                                            <p:fltVal val="0"/>
                                          </p:val>
                                        </p:tav>
                                        <p:tav tm="100000">
                                          <p:val>
                                            <p:strVal val="#ppt_w"/>
                                          </p:val>
                                        </p:tav>
                                      </p:tavLst>
                                    </p:anim>
                                    <p:anim calcmode="lin" valueType="num">
                                      <p:cBhvr>
                                        <p:cTn id="48" dur="250" fill="hold"/>
                                        <p:tgtEl>
                                          <p:spTgt spid="26"/>
                                        </p:tgtEl>
                                        <p:attrNameLst>
                                          <p:attrName>ppt_h</p:attrName>
                                        </p:attrNameLst>
                                      </p:cBhvr>
                                      <p:tavLst>
                                        <p:tav tm="0">
                                          <p:val>
                                            <p:fltVal val="0"/>
                                          </p:val>
                                        </p:tav>
                                        <p:tav tm="100000">
                                          <p:val>
                                            <p:strVal val="#ppt_h"/>
                                          </p:val>
                                        </p:tav>
                                      </p:tavLst>
                                    </p:anim>
                                  </p:childTnLst>
                                </p:cTn>
                              </p:par>
                            </p:childTnLst>
                          </p:cTn>
                        </p:par>
                        <p:par>
                          <p:cTn id="49" fill="hold">
                            <p:stCondLst>
                              <p:cond delay="9500"/>
                            </p:stCondLst>
                            <p:childTnLst>
                              <p:par>
                                <p:cTn id="50" presetID="10" presetClass="entr" presetSubtype="0" fill="hold" grpId="0" nodeType="afterEffect">
                                  <p:stCondLst>
                                    <p:cond delay="50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250"/>
                                        <p:tgtEl>
                                          <p:spTgt spid="25"/>
                                        </p:tgtEl>
                                      </p:cBhvr>
                                    </p:animEffect>
                                  </p:childTnLst>
                                </p:cTn>
                              </p:par>
                            </p:childTnLst>
                          </p:cTn>
                        </p:par>
                        <p:par>
                          <p:cTn id="53" fill="hold">
                            <p:stCondLst>
                              <p:cond delay="11250"/>
                            </p:stCondLst>
                            <p:childTnLst>
                              <p:par>
                                <p:cTn id="54" presetID="23" presetClass="entr" presetSubtype="16" fill="hold" nodeType="after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250" fill="hold"/>
                                        <p:tgtEl>
                                          <p:spTgt spid="16"/>
                                        </p:tgtEl>
                                        <p:attrNameLst>
                                          <p:attrName>ppt_w</p:attrName>
                                        </p:attrNameLst>
                                      </p:cBhvr>
                                      <p:tavLst>
                                        <p:tav tm="0">
                                          <p:val>
                                            <p:fltVal val="0"/>
                                          </p:val>
                                        </p:tav>
                                        <p:tav tm="100000">
                                          <p:val>
                                            <p:strVal val="#ppt_w"/>
                                          </p:val>
                                        </p:tav>
                                      </p:tavLst>
                                    </p:anim>
                                    <p:anim calcmode="lin" valueType="num">
                                      <p:cBhvr>
                                        <p:cTn id="57" dur="250" fill="hold"/>
                                        <p:tgtEl>
                                          <p:spTgt spid="16"/>
                                        </p:tgtEl>
                                        <p:attrNameLst>
                                          <p:attrName>ppt_h</p:attrName>
                                        </p:attrNameLst>
                                      </p:cBhvr>
                                      <p:tavLst>
                                        <p:tav tm="0">
                                          <p:val>
                                            <p:fltVal val="0"/>
                                          </p:val>
                                        </p:tav>
                                        <p:tav tm="100000">
                                          <p:val>
                                            <p:strVal val="#ppt_h"/>
                                          </p:val>
                                        </p:tav>
                                      </p:tavLst>
                                    </p:anim>
                                  </p:childTnLst>
                                </p:cTn>
                              </p:par>
                            </p:childTnLst>
                          </p:cTn>
                        </p:par>
                        <p:par>
                          <p:cTn id="58" fill="hold">
                            <p:stCondLst>
                              <p:cond delay="11500"/>
                            </p:stCondLst>
                            <p:childTnLst>
                              <p:par>
                                <p:cTn id="59" presetID="10" presetClass="entr" presetSubtype="0" fill="hold" grpId="0" nodeType="afterEffect">
                                  <p:stCondLst>
                                    <p:cond delay="50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1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P spid="25" grpId="0"/>
      <p:bldP spid="15"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背景-1.jpg"/>
          <p:cNvPicPr>
            <a:picLocks noChangeAspect="1"/>
          </p:cNvPicPr>
          <p:nvPr/>
        </p:nvPicPr>
        <p:blipFill>
          <a:blip r:embed="rId3" cstate="print"/>
          <a:stretch>
            <a:fillRect/>
          </a:stretch>
        </p:blipFill>
        <p:spPr>
          <a:xfrm>
            <a:off x="4763" y="8409"/>
            <a:ext cx="9144000" cy="6858000"/>
          </a:xfrm>
          <a:prstGeom prst="rect">
            <a:avLst/>
          </a:prstGeom>
        </p:spPr>
      </p:pic>
      <p:sp>
        <p:nvSpPr>
          <p:cNvPr id="7" name="タイトル 1"/>
          <p:cNvSpPr txBox="1">
            <a:spLocks/>
          </p:cNvSpPr>
          <p:nvPr/>
        </p:nvSpPr>
        <p:spPr>
          <a:xfrm>
            <a:off x="4763" y="428671"/>
            <a:ext cx="9144000" cy="936104"/>
          </a:xfrm>
          <a:prstGeom prst="rect">
            <a:avLst/>
          </a:prstGeom>
        </p:spPr>
        <p:txBody>
          <a:bodyPr anchor="ct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a:defRPr/>
            </a:pPr>
            <a:r>
              <a:rPr lang="ja-JP" altLang="en-US" sz="3600" dirty="0" smtClean="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ＤＦＰ平成ゴシック体W5" pitchFamily="50" charset="-128"/>
                <a:ea typeface="ＤＦＰ平成ゴシック体W5" pitchFamily="50" charset="-128"/>
              </a:rPr>
              <a:t>第２回オリエンテーションについて</a:t>
            </a:r>
            <a:endParaRPr lang="ja-JP" altLang="en-US" sz="36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ＤＦＰ平成ゴシック体W5" pitchFamily="50" charset="-128"/>
              <a:ea typeface="ＤＦＰ平成ゴシック体W5" pitchFamily="50" charset="-128"/>
            </a:endParaRPr>
          </a:p>
        </p:txBody>
      </p:sp>
      <p:pic>
        <p:nvPicPr>
          <p:cNvPr id="2" name="図 1" descr="t01_point_sakura01.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292080" y="1556792"/>
            <a:ext cx="2160240" cy="1350604"/>
          </a:xfrm>
          <a:prstGeom prst="rect">
            <a:avLst/>
          </a:prstGeom>
        </p:spPr>
      </p:pic>
      <p:sp>
        <p:nvSpPr>
          <p:cNvPr id="19" name="タイトル 1"/>
          <p:cNvSpPr txBox="1">
            <a:spLocks/>
          </p:cNvSpPr>
          <p:nvPr/>
        </p:nvSpPr>
        <p:spPr bwMode="auto">
          <a:xfrm>
            <a:off x="600128" y="1541434"/>
            <a:ext cx="6840760" cy="52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just" eaLnBrk="0" hangingPunct="0"/>
            <a:r>
              <a:rPr lang="ja-JP" altLang="en-US" sz="3600" dirty="0" smtClean="0">
                <a:latin typeface="ＤＦ平成ゴシック体W7" charset="0"/>
                <a:ea typeface="ＤＦ平成ゴシック体W7" charset="0"/>
                <a:cs typeface="ＤＦ平成ゴシック体W7" charset="0"/>
              </a:rPr>
              <a:t>当日ご提出いただくもの</a:t>
            </a:r>
            <a:endParaRPr lang="en-US" altLang="ja-JP" sz="3600" dirty="0">
              <a:latin typeface="ＤＦ平成ゴシック体W7" charset="0"/>
              <a:ea typeface="ＤＦ平成ゴシック体W7" charset="0"/>
              <a:cs typeface="ＤＦ平成ゴシック体W7" charset="0"/>
            </a:endParaRPr>
          </a:p>
        </p:txBody>
      </p:sp>
      <p:sp>
        <p:nvSpPr>
          <p:cNvPr id="21" name="タイトル 1"/>
          <p:cNvSpPr txBox="1">
            <a:spLocks/>
          </p:cNvSpPr>
          <p:nvPr/>
        </p:nvSpPr>
        <p:spPr bwMode="auto">
          <a:xfrm>
            <a:off x="1619672" y="2453169"/>
            <a:ext cx="7056784" cy="52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just" eaLnBrk="0" hangingPunct="0"/>
            <a:r>
              <a:rPr lang="ja-JP" altLang="en-US" sz="2800" dirty="0" smtClean="0">
                <a:latin typeface="ＤＦ平成ゴシック体W7" charset="0"/>
                <a:ea typeface="ＤＦ平成ゴシック体W7" charset="0"/>
                <a:cs typeface="ＤＦ平成ゴシック体W7" charset="0"/>
              </a:rPr>
              <a:t>誓約書（入学のしおり参照）</a:t>
            </a:r>
            <a:endParaRPr lang="en-US" altLang="ja-JP" sz="2800" dirty="0">
              <a:latin typeface="ＤＦ平成ゴシック体W7" charset="0"/>
              <a:ea typeface="ＤＦ平成ゴシック体W7" charset="0"/>
              <a:cs typeface="ＤＦ平成ゴシック体W7" charset="0"/>
            </a:endParaRPr>
          </a:p>
        </p:txBody>
      </p:sp>
      <p:pic>
        <p:nvPicPr>
          <p:cNvPr id="22" name="Picture 9"/>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73162" y="2520784"/>
            <a:ext cx="387680" cy="38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タイトル 1"/>
          <p:cNvSpPr txBox="1">
            <a:spLocks/>
          </p:cNvSpPr>
          <p:nvPr/>
        </p:nvSpPr>
        <p:spPr bwMode="auto">
          <a:xfrm>
            <a:off x="1619672" y="3258599"/>
            <a:ext cx="7056784" cy="1322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just" eaLnBrk="0" hangingPunct="0"/>
            <a:r>
              <a:rPr lang="ja-JP" altLang="en-US" sz="2800" dirty="0" smtClean="0">
                <a:latin typeface="ＤＦ平成ゴシック体W7" charset="0"/>
                <a:ea typeface="ＤＦ平成ゴシック体W7" charset="0"/>
                <a:cs typeface="ＤＦ平成ゴシック体W7" charset="0"/>
              </a:rPr>
              <a:t>住民票･･･ご子息の記載があるもの</a:t>
            </a:r>
            <a:endParaRPr lang="en-US" altLang="ja-JP" sz="2800" dirty="0" smtClean="0">
              <a:latin typeface="ＤＦ平成ゴシック体W7" charset="0"/>
              <a:ea typeface="ＤＦ平成ゴシック体W7" charset="0"/>
              <a:cs typeface="ＤＦ平成ゴシック体W7" charset="0"/>
            </a:endParaRPr>
          </a:p>
          <a:p>
            <a:pPr algn="just" eaLnBrk="0" hangingPunct="0"/>
            <a:r>
              <a:rPr lang="ja-JP" altLang="en-US" sz="2800" dirty="0">
                <a:solidFill>
                  <a:srgbClr val="FF0000"/>
                </a:solidFill>
                <a:latin typeface="ＤＦ平成ゴシック体W7" charset="0"/>
                <a:ea typeface="ＤＦ平成ゴシック体W7" charset="0"/>
                <a:cs typeface="ＤＦ平成ゴシック体W7" charset="0"/>
              </a:rPr>
              <a:t> </a:t>
            </a:r>
            <a:r>
              <a:rPr lang="ja-JP" altLang="en-US" sz="3200" dirty="0" smtClean="0">
                <a:solidFill>
                  <a:srgbClr val="FF0000"/>
                </a:solidFill>
                <a:latin typeface="ＤＦ平成ゴシック体W7" charset="0"/>
                <a:ea typeface="ＤＦ平成ゴシック体W7" charset="0"/>
                <a:cs typeface="ＤＦ平成ゴシック体W7" charset="0"/>
              </a:rPr>
              <a:t>本籍・マイナンバーの記載は</a:t>
            </a:r>
            <a:r>
              <a:rPr lang="en-US" altLang="ja-JP" sz="3200" dirty="0" smtClean="0">
                <a:solidFill>
                  <a:srgbClr val="FF0000"/>
                </a:solidFill>
                <a:latin typeface="ＤＦ平成ゴシック体W7" charset="0"/>
                <a:ea typeface="ＤＦ平成ゴシック体W7" charset="0"/>
                <a:cs typeface="ＤＦ平成ゴシック体W7" charset="0"/>
              </a:rPr>
              <a:t>×</a:t>
            </a:r>
            <a:endParaRPr lang="en-US" altLang="ja-JP" sz="3200" dirty="0">
              <a:latin typeface="ＤＦ平成ゴシック体W7" charset="0"/>
              <a:ea typeface="ＤＦ平成ゴシック体W7" charset="0"/>
              <a:cs typeface="ＤＦ平成ゴシック体W7" charset="0"/>
            </a:endParaRPr>
          </a:p>
        </p:txBody>
      </p:sp>
      <p:pic>
        <p:nvPicPr>
          <p:cNvPr id="24" name="Picture 9"/>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73162" y="3326214"/>
            <a:ext cx="387680" cy="38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タイトル 1"/>
          <p:cNvSpPr txBox="1">
            <a:spLocks/>
          </p:cNvSpPr>
          <p:nvPr/>
        </p:nvSpPr>
        <p:spPr bwMode="auto">
          <a:xfrm>
            <a:off x="1613831" y="4444409"/>
            <a:ext cx="6872300" cy="6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just" eaLnBrk="0" hangingPunct="0"/>
            <a:r>
              <a:rPr lang="ja-JP" altLang="en-US" sz="2800" dirty="0" smtClean="0">
                <a:latin typeface="ＤＦ平成ゴシック体W7" charset="0"/>
                <a:ea typeface="ＤＦ平成ゴシック体W7" charset="0"/>
                <a:cs typeface="ＤＦ平成ゴシック体W7" charset="0"/>
              </a:rPr>
              <a:t>健康調査票・心電図調査票</a:t>
            </a:r>
            <a:endParaRPr lang="en-US" altLang="ja-JP" sz="2800" dirty="0" smtClean="0">
              <a:latin typeface="ＤＦ平成ゴシック体W7" charset="0"/>
              <a:ea typeface="ＤＦ平成ゴシック体W7" charset="0"/>
              <a:cs typeface="ＤＦ平成ゴシック体W7" charset="0"/>
            </a:endParaRPr>
          </a:p>
        </p:txBody>
      </p:sp>
      <p:pic>
        <p:nvPicPr>
          <p:cNvPr id="26" name="Picture 9"/>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67321" y="4581128"/>
            <a:ext cx="387680" cy="38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78518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600" decel="100000"/>
                                        <p:tgtEl>
                                          <p:spTgt spid="2"/>
                                        </p:tgtEl>
                                      </p:cBhvr>
                                    </p:animEffect>
                                    <p:anim calcmode="lin" valueType="num">
                                      <p:cBhvr>
                                        <p:cTn id="8" dur="1600" decel="100000" fill="hold"/>
                                        <p:tgtEl>
                                          <p:spTgt spid="2"/>
                                        </p:tgtEl>
                                        <p:attrNameLst>
                                          <p:attrName>style.rotation</p:attrName>
                                        </p:attrNameLst>
                                      </p:cBhvr>
                                      <p:tavLst>
                                        <p:tav tm="0">
                                          <p:val>
                                            <p:fltVal val="-90"/>
                                          </p:val>
                                        </p:tav>
                                        <p:tav tm="100000">
                                          <p:val>
                                            <p:fltVal val="0"/>
                                          </p:val>
                                        </p:tav>
                                      </p:tavLst>
                                    </p:anim>
                                    <p:anim calcmode="lin" valueType="num">
                                      <p:cBhvr>
                                        <p:cTn id="9" dur="1600" decel="100000" fill="hold"/>
                                        <p:tgtEl>
                                          <p:spTgt spid="2"/>
                                        </p:tgtEl>
                                        <p:attrNameLst>
                                          <p:attrName>ppt_x</p:attrName>
                                        </p:attrNameLst>
                                      </p:cBhvr>
                                      <p:tavLst>
                                        <p:tav tm="0">
                                          <p:val>
                                            <p:strVal val="#ppt_x+0.4"/>
                                          </p:val>
                                        </p:tav>
                                        <p:tav tm="100000">
                                          <p:val>
                                            <p:strVal val="#ppt_x-0.05"/>
                                          </p:val>
                                        </p:tav>
                                      </p:tavLst>
                                    </p:anim>
                                    <p:anim calcmode="lin" valueType="num">
                                      <p:cBhvr>
                                        <p:cTn id="10" dur="1600" decel="100000" fill="hold"/>
                                        <p:tgtEl>
                                          <p:spTgt spid="2"/>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2"/>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2000"/>
                            </p:stCondLst>
                            <p:childTnLst>
                              <p:par>
                                <p:cTn id="14" presetID="10" presetClass="entr" presetSubtype="0" fill="hold" grpId="0" nodeType="afterEffect">
                                  <p:stCondLst>
                                    <p:cond delay="50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250"/>
                                        <p:tgtEl>
                                          <p:spTgt spid="19"/>
                                        </p:tgtEl>
                                      </p:cBhvr>
                                    </p:animEffect>
                                  </p:childTnLst>
                                </p:cTn>
                              </p:par>
                            </p:childTnLst>
                          </p:cTn>
                        </p:par>
                        <p:par>
                          <p:cTn id="17" fill="hold">
                            <p:stCondLst>
                              <p:cond delay="3750"/>
                            </p:stCondLst>
                            <p:childTnLst>
                              <p:par>
                                <p:cTn id="18" presetID="23" presetClass="entr" presetSubtype="16"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250" fill="hold"/>
                                        <p:tgtEl>
                                          <p:spTgt spid="22"/>
                                        </p:tgtEl>
                                        <p:attrNameLst>
                                          <p:attrName>ppt_w</p:attrName>
                                        </p:attrNameLst>
                                      </p:cBhvr>
                                      <p:tavLst>
                                        <p:tav tm="0">
                                          <p:val>
                                            <p:fltVal val="0"/>
                                          </p:val>
                                        </p:tav>
                                        <p:tav tm="100000">
                                          <p:val>
                                            <p:strVal val="#ppt_w"/>
                                          </p:val>
                                        </p:tav>
                                      </p:tavLst>
                                    </p:anim>
                                    <p:anim calcmode="lin" valueType="num">
                                      <p:cBhvr>
                                        <p:cTn id="21" dur="250" fill="hold"/>
                                        <p:tgtEl>
                                          <p:spTgt spid="22"/>
                                        </p:tgtEl>
                                        <p:attrNameLst>
                                          <p:attrName>ppt_h</p:attrName>
                                        </p:attrNameLst>
                                      </p:cBhvr>
                                      <p:tavLst>
                                        <p:tav tm="0">
                                          <p:val>
                                            <p:fltVal val="0"/>
                                          </p:val>
                                        </p:tav>
                                        <p:tav tm="100000">
                                          <p:val>
                                            <p:strVal val="#ppt_h"/>
                                          </p:val>
                                        </p:tav>
                                      </p:tavLst>
                                    </p:anim>
                                  </p:childTnLst>
                                </p:cTn>
                              </p:par>
                            </p:childTnLst>
                          </p:cTn>
                        </p:par>
                        <p:par>
                          <p:cTn id="22" fill="hold">
                            <p:stCondLst>
                              <p:cond delay="4000"/>
                            </p:stCondLst>
                            <p:childTnLst>
                              <p:par>
                                <p:cTn id="23" presetID="10" presetClass="entr" presetSubtype="0" fill="hold" grpId="0" nodeType="afterEffect">
                                  <p:stCondLst>
                                    <p:cond delay="50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250"/>
                                        <p:tgtEl>
                                          <p:spTgt spid="21"/>
                                        </p:tgtEl>
                                      </p:cBhvr>
                                    </p:animEffect>
                                  </p:childTnLst>
                                </p:cTn>
                              </p:par>
                            </p:childTnLst>
                          </p:cTn>
                        </p:par>
                        <p:par>
                          <p:cTn id="26" fill="hold">
                            <p:stCondLst>
                              <p:cond delay="5750"/>
                            </p:stCondLst>
                            <p:childTnLst>
                              <p:par>
                                <p:cTn id="27" presetID="23" presetClass="entr" presetSubtype="16"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250" fill="hold"/>
                                        <p:tgtEl>
                                          <p:spTgt spid="24"/>
                                        </p:tgtEl>
                                        <p:attrNameLst>
                                          <p:attrName>ppt_w</p:attrName>
                                        </p:attrNameLst>
                                      </p:cBhvr>
                                      <p:tavLst>
                                        <p:tav tm="0">
                                          <p:val>
                                            <p:fltVal val="0"/>
                                          </p:val>
                                        </p:tav>
                                        <p:tav tm="100000">
                                          <p:val>
                                            <p:strVal val="#ppt_w"/>
                                          </p:val>
                                        </p:tav>
                                      </p:tavLst>
                                    </p:anim>
                                    <p:anim calcmode="lin" valueType="num">
                                      <p:cBhvr>
                                        <p:cTn id="30" dur="250" fill="hold"/>
                                        <p:tgtEl>
                                          <p:spTgt spid="24"/>
                                        </p:tgtEl>
                                        <p:attrNameLst>
                                          <p:attrName>ppt_h</p:attrName>
                                        </p:attrNameLst>
                                      </p:cBhvr>
                                      <p:tavLst>
                                        <p:tav tm="0">
                                          <p:val>
                                            <p:fltVal val="0"/>
                                          </p:val>
                                        </p:tav>
                                        <p:tav tm="100000">
                                          <p:val>
                                            <p:strVal val="#ppt_h"/>
                                          </p:val>
                                        </p:tav>
                                      </p:tavLst>
                                    </p:anim>
                                  </p:childTnLst>
                                </p:cTn>
                              </p:par>
                            </p:childTnLst>
                          </p:cTn>
                        </p:par>
                        <p:par>
                          <p:cTn id="31" fill="hold">
                            <p:stCondLst>
                              <p:cond delay="6000"/>
                            </p:stCondLst>
                            <p:childTnLst>
                              <p:par>
                                <p:cTn id="32" presetID="10" presetClass="entr" presetSubtype="0" fill="hold" grpId="0" nodeType="afterEffect">
                                  <p:stCondLst>
                                    <p:cond delay="50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250"/>
                                        <p:tgtEl>
                                          <p:spTgt spid="23"/>
                                        </p:tgtEl>
                                      </p:cBhvr>
                                    </p:animEffect>
                                  </p:childTnLst>
                                </p:cTn>
                              </p:par>
                            </p:childTnLst>
                          </p:cTn>
                        </p:par>
                        <p:par>
                          <p:cTn id="35" fill="hold">
                            <p:stCondLst>
                              <p:cond delay="7750"/>
                            </p:stCondLst>
                            <p:childTnLst>
                              <p:par>
                                <p:cTn id="36" presetID="23" presetClass="entr" presetSubtype="16" fill="hold" nodeType="after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p:cTn id="38" dur="250" fill="hold"/>
                                        <p:tgtEl>
                                          <p:spTgt spid="26"/>
                                        </p:tgtEl>
                                        <p:attrNameLst>
                                          <p:attrName>ppt_w</p:attrName>
                                        </p:attrNameLst>
                                      </p:cBhvr>
                                      <p:tavLst>
                                        <p:tav tm="0">
                                          <p:val>
                                            <p:fltVal val="0"/>
                                          </p:val>
                                        </p:tav>
                                        <p:tav tm="100000">
                                          <p:val>
                                            <p:strVal val="#ppt_w"/>
                                          </p:val>
                                        </p:tav>
                                      </p:tavLst>
                                    </p:anim>
                                    <p:anim calcmode="lin" valueType="num">
                                      <p:cBhvr>
                                        <p:cTn id="39" dur="250" fill="hold"/>
                                        <p:tgtEl>
                                          <p:spTgt spid="26"/>
                                        </p:tgtEl>
                                        <p:attrNameLst>
                                          <p:attrName>ppt_h</p:attrName>
                                        </p:attrNameLst>
                                      </p:cBhvr>
                                      <p:tavLst>
                                        <p:tav tm="0">
                                          <p:val>
                                            <p:fltVal val="0"/>
                                          </p:val>
                                        </p:tav>
                                        <p:tav tm="100000">
                                          <p:val>
                                            <p:strVal val="#ppt_h"/>
                                          </p:val>
                                        </p:tav>
                                      </p:tavLst>
                                    </p:anim>
                                  </p:childTnLst>
                                </p:cTn>
                              </p:par>
                            </p:childTnLst>
                          </p:cTn>
                        </p:par>
                        <p:par>
                          <p:cTn id="40" fill="hold">
                            <p:stCondLst>
                              <p:cond delay="8000"/>
                            </p:stCondLst>
                            <p:childTnLst>
                              <p:par>
                                <p:cTn id="41" presetID="10" presetClass="entr" presetSubtype="0" fill="hold" grpId="0" nodeType="afterEffect">
                                  <p:stCondLst>
                                    <p:cond delay="50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背景-1.jpg"/>
          <p:cNvPicPr>
            <a:picLocks noChangeAspect="1"/>
          </p:cNvPicPr>
          <p:nvPr/>
        </p:nvPicPr>
        <p:blipFill>
          <a:blip r:embed="rId3" cstate="print"/>
          <a:stretch>
            <a:fillRect/>
          </a:stretch>
        </p:blipFill>
        <p:spPr>
          <a:xfrm>
            <a:off x="4763" y="9540"/>
            <a:ext cx="9144000" cy="6858000"/>
          </a:xfrm>
          <a:prstGeom prst="rect">
            <a:avLst/>
          </a:prstGeom>
        </p:spPr>
      </p:pic>
      <p:sp>
        <p:nvSpPr>
          <p:cNvPr id="7" name="タイトル 1"/>
          <p:cNvSpPr txBox="1">
            <a:spLocks/>
          </p:cNvSpPr>
          <p:nvPr/>
        </p:nvSpPr>
        <p:spPr>
          <a:xfrm>
            <a:off x="4763" y="428671"/>
            <a:ext cx="9144000" cy="936104"/>
          </a:xfrm>
          <a:prstGeom prst="rect">
            <a:avLst/>
          </a:prstGeom>
        </p:spPr>
        <p:txBody>
          <a:bodyPr anchor="ct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a:defRPr/>
            </a:pPr>
            <a:r>
              <a:rPr lang="ja-JP" altLang="en-US" sz="3600" dirty="0" smtClean="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ＤＦＰ平成ゴシック体W5" pitchFamily="50" charset="-128"/>
                <a:ea typeface="ＤＦＰ平成ゴシック体W5" pitchFamily="50" charset="-128"/>
              </a:rPr>
              <a:t>第２回オリエンテーションについて</a:t>
            </a:r>
            <a:endParaRPr lang="ja-JP" altLang="en-US" sz="36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ＤＦＰ平成ゴシック体W5" pitchFamily="50" charset="-128"/>
              <a:ea typeface="ＤＦＰ平成ゴシック体W5" pitchFamily="50" charset="-128"/>
            </a:endParaRPr>
          </a:p>
        </p:txBody>
      </p:sp>
      <p:pic>
        <p:nvPicPr>
          <p:cNvPr id="2" name="図 1" descr="t01_point_sakura01.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292080" y="1556792"/>
            <a:ext cx="2160240" cy="1350604"/>
          </a:xfrm>
          <a:prstGeom prst="rect">
            <a:avLst/>
          </a:prstGeom>
        </p:spPr>
      </p:pic>
      <p:sp>
        <p:nvSpPr>
          <p:cNvPr id="19" name="タイトル 1"/>
          <p:cNvSpPr txBox="1">
            <a:spLocks/>
          </p:cNvSpPr>
          <p:nvPr/>
        </p:nvSpPr>
        <p:spPr bwMode="auto">
          <a:xfrm>
            <a:off x="611560" y="1415209"/>
            <a:ext cx="6840760" cy="52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just" eaLnBrk="0" hangingPunct="0"/>
            <a:r>
              <a:rPr lang="ja-JP" altLang="en-US" sz="3600" dirty="0" smtClean="0">
                <a:latin typeface="ＤＦ平成ゴシック体W7" charset="0"/>
                <a:ea typeface="ＤＦ平成ゴシック体W7" charset="0"/>
                <a:cs typeface="ＤＦ平成ゴシック体W7" charset="0"/>
              </a:rPr>
              <a:t>当日お渡しするもの</a:t>
            </a:r>
            <a:endParaRPr lang="en-US" altLang="ja-JP" sz="3600" dirty="0">
              <a:latin typeface="ＤＦ平成ゴシック体W7" charset="0"/>
              <a:ea typeface="ＤＦ平成ゴシック体W7" charset="0"/>
              <a:cs typeface="ＤＦ平成ゴシック体W7" charset="0"/>
            </a:endParaRPr>
          </a:p>
        </p:txBody>
      </p:sp>
      <p:sp>
        <p:nvSpPr>
          <p:cNvPr id="21" name="タイトル 1"/>
          <p:cNvSpPr txBox="1">
            <a:spLocks/>
          </p:cNvSpPr>
          <p:nvPr/>
        </p:nvSpPr>
        <p:spPr bwMode="auto">
          <a:xfrm>
            <a:off x="1671673" y="2079700"/>
            <a:ext cx="7056784" cy="52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just" eaLnBrk="0" hangingPunct="0"/>
            <a:r>
              <a:rPr lang="ja-JP" altLang="en-US" dirty="0" smtClean="0">
                <a:latin typeface="ＤＦ平成ゴシック体W7" charset="0"/>
                <a:ea typeface="ＤＦ平成ゴシック体W7" charset="0"/>
                <a:cs typeface="ＤＦ平成ゴシック体W7" charset="0"/>
              </a:rPr>
              <a:t>入学許可証</a:t>
            </a:r>
            <a:endParaRPr lang="en-US" altLang="ja-JP" dirty="0">
              <a:latin typeface="ＤＦ平成ゴシック体W7" charset="0"/>
              <a:ea typeface="ＤＦ平成ゴシック体W7" charset="0"/>
              <a:cs typeface="ＤＦ平成ゴシック体W7" charset="0"/>
            </a:endParaRPr>
          </a:p>
        </p:txBody>
      </p:sp>
      <p:pic>
        <p:nvPicPr>
          <p:cNvPr id="22" name="Picture 9"/>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73162" y="2142686"/>
            <a:ext cx="387680" cy="38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タイトル 1"/>
          <p:cNvSpPr txBox="1">
            <a:spLocks/>
          </p:cNvSpPr>
          <p:nvPr/>
        </p:nvSpPr>
        <p:spPr bwMode="auto">
          <a:xfrm>
            <a:off x="1671673" y="2580177"/>
            <a:ext cx="7056784" cy="52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just" eaLnBrk="0" hangingPunct="0"/>
            <a:r>
              <a:rPr lang="ja-JP" altLang="en-US" dirty="0" smtClean="0">
                <a:latin typeface="ＤＦ平成ゴシック体W7" charset="0"/>
                <a:ea typeface="ＤＦ平成ゴシック体W7" charset="0"/>
                <a:cs typeface="ＤＦ平成ゴシック体W7" charset="0"/>
              </a:rPr>
              <a:t>定期券健康診断のお知らせ</a:t>
            </a:r>
            <a:endParaRPr lang="en-US" altLang="ja-JP" dirty="0">
              <a:latin typeface="ＤＦ平成ゴシック体W7" charset="0"/>
              <a:ea typeface="ＤＦ平成ゴシック体W7" charset="0"/>
              <a:cs typeface="ＤＦ平成ゴシック体W7" charset="0"/>
            </a:endParaRPr>
          </a:p>
        </p:txBody>
      </p:sp>
      <p:pic>
        <p:nvPicPr>
          <p:cNvPr id="24" name="Picture 9"/>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73162" y="2647792"/>
            <a:ext cx="387680" cy="38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タイトル 1"/>
          <p:cNvSpPr txBox="1">
            <a:spLocks/>
          </p:cNvSpPr>
          <p:nvPr/>
        </p:nvSpPr>
        <p:spPr bwMode="auto">
          <a:xfrm>
            <a:off x="1671673" y="3080954"/>
            <a:ext cx="6872300" cy="52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just" eaLnBrk="0" hangingPunct="0"/>
            <a:r>
              <a:rPr lang="ja-JP" altLang="en-US" dirty="0" smtClean="0">
                <a:latin typeface="ＤＦ平成ゴシック体W7" charset="0"/>
                <a:ea typeface="ＤＦ平成ゴシック体W7" charset="0"/>
                <a:cs typeface="ＤＦ平成ゴシック体W7" charset="0"/>
              </a:rPr>
              <a:t>教科書</a:t>
            </a:r>
            <a:r>
              <a:rPr lang="en-US" altLang="ja-JP" dirty="0" smtClean="0">
                <a:latin typeface="ＤＦ平成ゴシック体W7" charset="0"/>
                <a:ea typeface="ＤＦ平成ゴシック体W7" charset="0"/>
                <a:cs typeface="ＤＦ平成ゴシック体W7" charset="0"/>
              </a:rPr>
              <a:t>(15</a:t>
            </a:r>
            <a:r>
              <a:rPr lang="ja-JP" altLang="en-US" dirty="0" smtClean="0">
                <a:latin typeface="ＤＦ平成ゴシック体W7" charset="0"/>
                <a:ea typeface="ＤＦ平成ゴシック体W7" charset="0"/>
                <a:cs typeface="ＤＦ平成ゴシック体W7" charset="0"/>
              </a:rPr>
              <a:t>冊</a:t>
            </a:r>
            <a:r>
              <a:rPr lang="en-US" altLang="ja-JP" dirty="0" smtClean="0">
                <a:latin typeface="ＤＦ平成ゴシック体W7" charset="0"/>
                <a:ea typeface="ＤＦ平成ゴシック体W7" charset="0"/>
                <a:cs typeface="ＤＦ平成ゴシック体W7" charset="0"/>
              </a:rPr>
              <a:t>)</a:t>
            </a:r>
            <a:r>
              <a:rPr lang="ja-JP" altLang="en-US" dirty="0" smtClean="0">
                <a:latin typeface="ＤＦ平成ゴシック体W7" charset="0"/>
                <a:ea typeface="ＤＦ平成ゴシック体W7" charset="0"/>
                <a:cs typeface="ＤＦ平成ゴシック体W7" charset="0"/>
              </a:rPr>
              <a:t>・教科書一覧・入学前課題</a:t>
            </a:r>
            <a:endParaRPr lang="en-US" altLang="ja-JP" dirty="0">
              <a:latin typeface="ＤＦ平成ゴシック体W7" charset="0"/>
              <a:ea typeface="ＤＦ平成ゴシック体W7" charset="0"/>
              <a:cs typeface="ＤＦ平成ゴシック体W7" charset="0"/>
            </a:endParaRPr>
          </a:p>
        </p:txBody>
      </p:sp>
      <p:pic>
        <p:nvPicPr>
          <p:cNvPr id="26" name="Picture 9"/>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73162" y="3152898"/>
            <a:ext cx="387680" cy="38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73162" y="3967570"/>
            <a:ext cx="387680" cy="38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タイトル 1"/>
          <p:cNvSpPr txBox="1">
            <a:spLocks/>
          </p:cNvSpPr>
          <p:nvPr/>
        </p:nvSpPr>
        <p:spPr bwMode="auto">
          <a:xfrm>
            <a:off x="1679087" y="3475220"/>
            <a:ext cx="6872300" cy="52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just" eaLnBrk="0" hangingPunct="0"/>
            <a:r>
              <a:rPr lang="en-US" altLang="ja-JP" dirty="0" smtClean="0">
                <a:latin typeface="ＤＦ平成ゴシック体W7" charset="0"/>
                <a:ea typeface="ＤＦ平成ゴシック体W7" charset="0"/>
                <a:cs typeface="ＤＦ平成ゴシック体W7" charset="0"/>
              </a:rPr>
              <a:t>※</a:t>
            </a:r>
            <a:r>
              <a:rPr lang="ja-JP" altLang="en-US" dirty="0" smtClean="0">
                <a:solidFill>
                  <a:srgbClr val="FF0000"/>
                </a:solidFill>
                <a:latin typeface="ＤＦ平成ゴシック体W7" charset="0"/>
                <a:ea typeface="ＤＦ平成ゴシック体W7" charset="0"/>
                <a:cs typeface="ＤＦ平成ゴシック体W7" charset="0"/>
              </a:rPr>
              <a:t>大きめのカバン</a:t>
            </a:r>
            <a:r>
              <a:rPr lang="ja-JP" altLang="en-US" dirty="0" smtClean="0">
                <a:latin typeface="ＤＦ平成ゴシック体W7" charset="0"/>
                <a:ea typeface="ＤＦ平成ゴシック体W7" charset="0"/>
                <a:cs typeface="ＤＦ平成ゴシック体W7" charset="0"/>
              </a:rPr>
              <a:t>をご持参ください</a:t>
            </a:r>
            <a:endParaRPr lang="en-US" altLang="ja-JP" dirty="0">
              <a:latin typeface="ＤＦ平成ゴシック体W7" charset="0"/>
              <a:ea typeface="ＤＦ平成ゴシック体W7" charset="0"/>
              <a:cs typeface="ＤＦ平成ゴシック体W7" charset="0"/>
            </a:endParaRPr>
          </a:p>
        </p:txBody>
      </p:sp>
      <p:sp>
        <p:nvSpPr>
          <p:cNvPr id="14" name="タイトル 1"/>
          <p:cNvSpPr txBox="1">
            <a:spLocks/>
          </p:cNvSpPr>
          <p:nvPr/>
        </p:nvSpPr>
        <p:spPr bwMode="auto">
          <a:xfrm>
            <a:off x="1671673" y="3896542"/>
            <a:ext cx="6872300" cy="52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just" eaLnBrk="0" hangingPunct="0"/>
            <a:r>
              <a:rPr lang="ja-JP" altLang="en-US" dirty="0" smtClean="0">
                <a:latin typeface="ＤＦ平成ゴシック体W7" charset="0"/>
                <a:ea typeface="ＤＦ平成ゴシック体W7" charset="0"/>
                <a:cs typeface="ＤＦ平成ゴシック体W7" charset="0"/>
              </a:rPr>
              <a:t>学年章・学級章</a:t>
            </a:r>
            <a:endParaRPr lang="en-US" altLang="ja-JP" dirty="0">
              <a:latin typeface="ＤＦ平成ゴシック体W7" charset="0"/>
              <a:ea typeface="ＤＦ平成ゴシック体W7" charset="0"/>
              <a:cs typeface="ＤＦ平成ゴシック体W7" charset="0"/>
            </a:endParaRPr>
          </a:p>
        </p:txBody>
      </p:sp>
      <p:pic>
        <p:nvPicPr>
          <p:cNvPr id="15" name="Picture 9"/>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73162" y="4475113"/>
            <a:ext cx="387680" cy="38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タイトル 1"/>
          <p:cNvSpPr txBox="1">
            <a:spLocks/>
          </p:cNvSpPr>
          <p:nvPr/>
        </p:nvSpPr>
        <p:spPr bwMode="auto">
          <a:xfrm>
            <a:off x="1681303" y="4403449"/>
            <a:ext cx="6872300" cy="52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just" eaLnBrk="0" hangingPunct="0"/>
            <a:r>
              <a:rPr lang="ja-JP" altLang="en-US" dirty="0" smtClean="0">
                <a:latin typeface="ＤＦ平成ゴシック体W7" charset="0"/>
                <a:ea typeface="ＤＦ平成ゴシック体W7" charset="0"/>
                <a:cs typeface="ＤＦ平成ゴシック体W7" charset="0"/>
              </a:rPr>
              <a:t>生徒基礎情報確認票（その場で確認・回収）</a:t>
            </a:r>
            <a:endParaRPr lang="en-US" altLang="ja-JP" dirty="0">
              <a:latin typeface="ＤＦ平成ゴシック体W7" charset="0"/>
              <a:ea typeface="ＤＦ平成ゴシック体W7" charset="0"/>
              <a:cs typeface="ＤＦ平成ゴシック体W7" charset="0"/>
            </a:endParaRPr>
          </a:p>
        </p:txBody>
      </p:sp>
      <p:pic>
        <p:nvPicPr>
          <p:cNvPr id="18" name="Picture 9"/>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73162" y="4982656"/>
            <a:ext cx="387680" cy="38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タイトル 1"/>
          <p:cNvSpPr txBox="1">
            <a:spLocks/>
          </p:cNvSpPr>
          <p:nvPr/>
        </p:nvSpPr>
        <p:spPr bwMode="auto">
          <a:xfrm>
            <a:off x="1690933" y="4915041"/>
            <a:ext cx="6872300" cy="52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just" eaLnBrk="0" hangingPunct="0"/>
            <a:r>
              <a:rPr lang="ja-JP" altLang="en-US" dirty="0" smtClean="0">
                <a:latin typeface="ＤＦ平成ゴシック体W7" charset="0"/>
                <a:ea typeface="ＤＦ平成ゴシック体W7" charset="0"/>
                <a:cs typeface="ＤＦ平成ゴシック体W7" charset="0"/>
              </a:rPr>
              <a:t>入学式のご案内（</a:t>
            </a:r>
            <a:r>
              <a:rPr lang="en-US" altLang="ja-JP" dirty="0" smtClean="0">
                <a:latin typeface="ＤＦ平成ゴシック体W7" charset="0"/>
                <a:ea typeface="ＤＦ平成ゴシック体W7" charset="0"/>
                <a:cs typeface="ＤＦ平成ゴシック体W7" charset="0"/>
              </a:rPr>
              <a:t>4/6</a:t>
            </a:r>
            <a:r>
              <a:rPr lang="ja-JP" altLang="en-US" dirty="0" smtClean="0">
                <a:latin typeface="ＤＦ平成ゴシック体W7" charset="0"/>
                <a:ea typeface="ＤＦ平成ゴシック体W7" charset="0"/>
                <a:cs typeface="ＤＦ平成ゴシック体W7" charset="0"/>
              </a:rPr>
              <a:t>（土）</a:t>
            </a:r>
            <a:r>
              <a:rPr lang="en-US" altLang="ja-JP" dirty="0" smtClean="0">
                <a:latin typeface="ＤＦ平成ゴシック体W7" charset="0"/>
                <a:ea typeface="ＤＦ平成ゴシック体W7" charset="0"/>
                <a:cs typeface="ＤＦ平成ゴシック体W7" charset="0"/>
              </a:rPr>
              <a:t>13:00</a:t>
            </a:r>
            <a:r>
              <a:rPr lang="ja-JP" altLang="en-US" dirty="0" smtClean="0">
                <a:latin typeface="ＤＦ平成ゴシック体W7" charset="0"/>
                <a:ea typeface="ＤＦ平成ゴシック体W7" charset="0"/>
                <a:cs typeface="ＤＦ平成ゴシック体W7" charset="0"/>
              </a:rPr>
              <a:t>～）</a:t>
            </a:r>
            <a:endParaRPr lang="en-US" altLang="ja-JP" dirty="0">
              <a:latin typeface="ＤＦ平成ゴシック体W7" charset="0"/>
              <a:ea typeface="ＤＦ平成ゴシック体W7" charset="0"/>
              <a:cs typeface="ＤＦ平成ゴシック体W7" charset="0"/>
            </a:endParaRPr>
          </a:p>
        </p:txBody>
      </p:sp>
      <p:pic>
        <p:nvPicPr>
          <p:cNvPr id="27" name="Picture 9"/>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73162" y="5490199"/>
            <a:ext cx="387680" cy="38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タイトル 1"/>
          <p:cNvSpPr txBox="1">
            <a:spLocks/>
          </p:cNvSpPr>
          <p:nvPr/>
        </p:nvSpPr>
        <p:spPr bwMode="auto">
          <a:xfrm>
            <a:off x="1690933" y="5430441"/>
            <a:ext cx="6872300" cy="45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just" eaLnBrk="0" hangingPunct="0"/>
            <a:r>
              <a:rPr lang="ja-JP" altLang="en-US" dirty="0" smtClean="0">
                <a:latin typeface="ＤＦ平成ゴシック体W7" charset="0"/>
                <a:ea typeface="ＤＦ平成ゴシック体W7" charset="0"/>
                <a:cs typeface="ＤＦ平成ゴシック体W7" charset="0"/>
              </a:rPr>
              <a:t>４月・５月の予定について</a:t>
            </a:r>
            <a:endParaRPr lang="en-US" altLang="ja-JP" dirty="0">
              <a:latin typeface="ＤＦ平成ゴシック体W7" charset="0"/>
              <a:ea typeface="ＤＦ平成ゴシック体W7" charset="0"/>
              <a:cs typeface="ＤＦ平成ゴシック体W7" charset="0"/>
            </a:endParaRPr>
          </a:p>
        </p:txBody>
      </p:sp>
    </p:spTree>
    <p:extLst>
      <p:ext uri="{BB962C8B-B14F-4D97-AF65-F5344CB8AC3E}">
        <p14:creationId xmlns:p14="http://schemas.microsoft.com/office/powerpoint/2010/main" val="213333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600" decel="100000"/>
                                        <p:tgtEl>
                                          <p:spTgt spid="2"/>
                                        </p:tgtEl>
                                      </p:cBhvr>
                                    </p:animEffect>
                                    <p:anim calcmode="lin" valueType="num">
                                      <p:cBhvr>
                                        <p:cTn id="8" dur="1600" decel="100000" fill="hold"/>
                                        <p:tgtEl>
                                          <p:spTgt spid="2"/>
                                        </p:tgtEl>
                                        <p:attrNameLst>
                                          <p:attrName>style.rotation</p:attrName>
                                        </p:attrNameLst>
                                      </p:cBhvr>
                                      <p:tavLst>
                                        <p:tav tm="0">
                                          <p:val>
                                            <p:fltVal val="-90"/>
                                          </p:val>
                                        </p:tav>
                                        <p:tav tm="100000">
                                          <p:val>
                                            <p:fltVal val="0"/>
                                          </p:val>
                                        </p:tav>
                                      </p:tavLst>
                                    </p:anim>
                                    <p:anim calcmode="lin" valueType="num">
                                      <p:cBhvr>
                                        <p:cTn id="9" dur="1600" decel="100000" fill="hold"/>
                                        <p:tgtEl>
                                          <p:spTgt spid="2"/>
                                        </p:tgtEl>
                                        <p:attrNameLst>
                                          <p:attrName>ppt_x</p:attrName>
                                        </p:attrNameLst>
                                      </p:cBhvr>
                                      <p:tavLst>
                                        <p:tav tm="0">
                                          <p:val>
                                            <p:strVal val="#ppt_x+0.4"/>
                                          </p:val>
                                        </p:tav>
                                        <p:tav tm="100000">
                                          <p:val>
                                            <p:strVal val="#ppt_x-0.05"/>
                                          </p:val>
                                        </p:tav>
                                      </p:tavLst>
                                    </p:anim>
                                    <p:anim calcmode="lin" valueType="num">
                                      <p:cBhvr>
                                        <p:cTn id="10" dur="1600" decel="100000" fill="hold"/>
                                        <p:tgtEl>
                                          <p:spTgt spid="2"/>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2"/>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2000"/>
                            </p:stCondLst>
                            <p:childTnLst>
                              <p:par>
                                <p:cTn id="14" presetID="10" presetClass="entr" presetSubtype="0" fill="hold" grpId="0" nodeType="afterEffect">
                                  <p:stCondLst>
                                    <p:cond delay="50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250"/>
                                        <p:tgtEl>
                                          <p:spTgt spid="19"/>
                                        </p:tgtEl>
                                      </p:cBhvr>
                                    </p:animEffect>
                                  </p:childTnLst>
                                </p:cTn>
                              </p:par>
                            </p:childTnLst>
                          </p:cTn>
                        </p:par>
                        <p:par>
                          <p:cTn id="17" fill="hold">
                            <p:stCondLst>
                              <p:cond delay="3750"/>
                            </p:stCondLst>
                            <p:childTnLst>
                              <p:par>
                                <p:cTn id="18" presetID="23" presetClass="entr" presetSubtype="16"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250" fill="hold"/>
                                        <p:tgtEl>
                                          <p:spTgt spid="22"/>
                                        </p:tgtEl>
                                        <p:attrNameLst>
                                          <p:attrName>ppt_w</p:attrName>
                                        </p:attrNameLst>
                                      </p:cBhvr>
                                      <p:tavLst>
                                        <p:tav tm="0">
                                          <p:val>
                                            <p:fltVal val="0"/>
                                          </p:val>
                                        </p:tav>
                                        <p:tav tm="100000">
                                          <p:val>
                                            <p:strVal val="#ppt_w"/>
                                          </p:val>
                                        </p:tav>
                                      </p:tavLst>
                                    </p:anim>
                                    <p:anim calcmode="lin" valueType="num">
                                      <p:cBhvr>
                                        <p:cTn id="21" dur="250" fill="hold"/>
                                        <p:tgtEl>
                                          <p:spTgt spid="22"/>
                                        </p:tgtEl>
                                        <p:attrNameLst>
                                          <p:attrName>ppt_h</p:attrName>
                                        </p:attrNameLst>
                                      </p:cBhvr>
                                      <p:tavLst>
                                        <p:tav tm="0">
                                          <p:val>
                                            <p:fltVal val="0"/>
                                          </p:val>
                                        </p:tav>
                                        <p:tav tm="100000">
                                          <p:val>
                                            <p:strVal val="#ppt_h"/>
                                          </p:val>
                                        </p:tav>
                                      </p:tavLst>
                                    </p:anim>
                                  </p:childTnLst>
                                </p:cTn>
                              </p:par>
                            </p:childTnLst>
                          </p:cTn>
                        </p:par>
                        <p:par>
                          <p:cTn id="22" fill="hold">
                            <p:stCondLst>
                              <p:cond delay="4000"/>
                            </p:stCondLst>
                            <p:childTnLst>
                              <p:par>
                                <p:cTn id="23" presetID="10" presetClass="entr" presetSubtype="0" fill="hold" grpId="0" nodeType="afterEffect">
                                  <p:stCondLst>
                                    <p:cond delay="50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250"/>
                                        <p:tgtEl>
                                          <p:spTgt spid="21"/>
                                        </p:tgtEl>
                                      </p:cBhvr>
                                    </p:animEffect>
                                  </p:childTnLst>
                                </p:cTn>
                              </p:par>
                            </p:childTnLst>
                          </p:cTn>
                        </p:par>
                        <p:par>
                          <p:cTn id="26" fill="hold">
                            <p:stCondLst>
                              <p:cond delay="5750"/>
                            </p:stCondLst>
                            <p:childTnLst>
                              <p:par>
                                <p:cTn id="27" presetID="23" presetClass="entr" presetSubtype="16"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250" fill="hold"/>
                                        <p:tgtEl>
                                          <p:spTgt spid="24"/>
                                        </p:tgtEl>
                                        <p:attrNameLst>
                                          <p:attrName>ppt_w</p:attrName>
                                        </p:attrNameLst>
                                      </p:cBhvr>
                                      <p:tavLst>
                                        <p:tav tm="0">
                                          <p:val>
                                            <p:fltVal val="0"/>
                                          </p:val>
                                        </p:tav>
                                        <p:tav tm="100000">
                                          <p:val>
                                            <p:strVal val="#ppt_w"/>
                                          </p:val>
                                        </p:tav>
                                      </p:tavLst>
                                    </p:anim>
                                    <p:anim calcmode="lin" valueType="num">
                                      <p:cBhvr>
                                        <p:cTn id="30" dur="250" fill="hold"/>
                                        <p:tgtEl>
                                          <p:spTgt spid="24"/>
                                        </p:tgtEl>
                                        <p:attrNameLst>
                                          <p:attrName>ppt_h</p:attrName>
                                        </p:attrNameLst>
                                      </p:cBhvr>
                                      <p:tavLst>
                                        <p:tav tm="0">
                                          <p:val>
                                            <p:fltVal val="0"/>
                                          </p:val>
                                        </p:tav>
                                        <p:tav tm="100000">
                                          <p:val>
                                            <p:strVal val="#ppt_h"/>
                                          </p:val>
                                        </p:tav>
                                      </p:tavLst>
                                    </p:anim>
                                  </p:childTnLst>
                                </p:cTn>
                              </p:par>
                            </p:childTnLst>
                          </p:cTn>
                        </p:par>
                        <p:par>
                          <p:cTn id="31" fill="hold">
                            <p:stCondLst>
                              <p:cond delay="6000"/>
                            </p:stCondLst>
                            <p:childTnLst>
                              <p:par>
                                <p:cTn id="32" presetID="10" presetClass="entr" presetSubtype="0" fill="hold" grpId="0" nodeType="afterEffect">
                                  <p:stCondLst>
                                    <p:cond delay="50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250"/>
                                        <p:tgtEl>
                                          <p:spTgt spid="23"/>
                                        </p:tgtEl>
                                      </p:cBhvr>
                                    </p:animEffect>
                                  </p:childTnLst>
                                </p:cTn>
                              </p:par>
                            </p:childTnLst>
                          </p:cTn>
                        </p:par>
                        <p:par>
                          <p:cTn id="35" fill="hold">
                            <p:stCondLst>
                              <p:cond delay="7750"/>
                            </p:stCondLst>
                            <p:childTnLst>
                              <p:par>
                                <p:cTn id="36" presetID="23" presetClass="entr" presetSubtype="16" fill="hold" nodeType="after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p:cTn id="38" dur="250" fill="hold"/>
                                        <p:tgtEl>
                                          <p:spTgt spid="26"/>
                                        </p:tgtEl>
                                        <p:attrNameLst>
                                          <p:attrName>ppt_w</p:attrName>
                                        </p:attrNameLst>
                                      </p:cBhvr>
                                      <p:tavLst>
                                        <p:tav tm="0">
                                          <p:val>
                                            <p:fltVal val="0"/>
                                          </p:val>
                                        </p:tav>
                                        <p:tav tm="100000">
                                          <p:val>
                                            <p:strVal val="#ppt_w"/>
                                          </p:val>
                                        </p:tav>
                                      </p:tavLst>
                                    </p:anim>
                                    <p:anim calcmode="lin" valueType="num">
                                      <p:cBhvr>
                                        <p:cTn id="39" dur="250" fill="hold"/>
                                        <p:tgtEl>
                                          <p:spTgt spid="26"/>
                                        </p:tgtEl>
                                        <p:attrNameLst>
                                          <p:attrName>ppt_h</p:attrName>
                                        </p:attrNameLst>
                                      </p:cBhvr>
                                      <p:tavLst>
                                        <p:tav tm="0">
                                          <p:val>
                                            <p:fltVal val="0"/>
                                          </p:val>
                                        </p:tav>
                                        <p:tav tm="100000">
                                          <p:val>
                                            <p:strVal val="#ppt_h"/>
                                          </p:val>
                                        </p:tav>
                                      </p:tavLst>
                                    </p:anim>
                                  </p:childTnLst>
                                </p:cTn>
                              </p:par>
                            </p:childTnLst>
                          </p:cTn>
                        </p:par>
                        <p:par>
                          <p:cTn id="40" fill="hold">
                            <p:stCondLst>
                              <p:cond delay="8000"/>
                            </p:stCondLst>
                            <p:childTnLst>
                              <p:par>
                                <p:cTn id="41" presetID="10" presetClass="entr" presetSubtype="0" fill="hold" grpId="0" nodeType="afterEffect">
                                  <p:stCondLst>
                                    <p:cond delay="50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250"/>
                                        <p:tgtEl>
                                          <p:spTgt spid="25"/>
                                        </p:tgtEl>
                                      </p:cBhvr>
                                    </p:animEffect>
                                  </p:childTnLst>
                                </p:cTn>
                              </p:par>
                            </p:childTnLst>
                          </p:cTn>
                        </p:par>
                        <p:par>
                          <p:cTn id="44" fill="hold">
                            <p:stCondLst>
                              <p:cond delay="9750"/>
                            </p:stCondLst>
                            <p:childTnLst>
                              <p:par>
                                <p:cTn id="45" presetID="23" presetClass="entr" presetSubtype="16"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250" fill="hold"/>
                                        <p:tgtEl>
                                          <p:spTgt spid="12"/>
                                        </p:tgtEl>
                                        <p:attrNameLst>
                                          <p:attrName>ppt_w</p:attrName>
                                        </p:attrNameLst>
                                      </p:cBhvr>
                                      <p:tavLst>
                                        <p:tav tm="0">
                                          <p:val>
                                            <p:fltVal val="0"/>
                                          </p:val>
                                        </p:tav>
                                        <p:tav tm="100000">
                                          <p:val>
                                            <p:strVal val="#ppt_w"/>
                                          </p:val>
                                        </p:tav>
                                      </p:tavLst>
                                    </p:anim>
                                    <p:anim calcmode="lin" valueType="num">
                                      <p:cBhvr>
                                        <p:cTn id="48" dur="250" fill="hold"/>
                                        <p:tgtEl>
                                          <p:spTgt spid="12"/>
                                        </p:tgtEl>
                                        <p:attrNameLst>
                                          <p:attrName>ppt_h</p:attrName>
                                        </p:attrNameLst>
                                      </p:cBhvr>
                                      <p:tavLst>
                                        <p:tav tm="0">
                                          <p:val>
                                            <p:fltVal val="0"/>
                                          </p:val>
                                        </p:tav>
                                        <p:tav tm="100000">
                                          <p:val>
                                            <p:strVal val="#ppt_h"/>
                                          </p:val>
                                        </p:tav>
                                      </p:tavLst>
                                    </p:anim>
                                  </p:childTnLst>
                                </p:cTn>
                              </p:par>
                            </p:childTnLst>
                          </p:cTn>
                        </p:par>
                        <p:par>
                          <p:cTn id="49" fill="hold">
                            <p:stCondLst>
                              <p:cond delay="10000"/>
                            </p:stCondLst>
                            <p:childTnLst>
                              <p:par>
                                <p:cTn id="50" presetID="10" presetClass="entr" presetSubtype="0" fill="hold" grpId="0" nodeType="afterEffect">
                                  <p:stCondLst>
                                    <p:cond delay="5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250"/>
                                        <p:tgtEl>
                                          <p:spTgt spid="13"/>
                                        </p:tgtEl>
                                      </p:cBhvr>
                                    </p:animEffect>
                                  </p:childTnLst>
                                </p:cTn>
                              </p:par>
                            </p:childTnLst>
                          </p:cTn>
                        </p:par>
                        <p:par>
                          <p:cTn id="53" fill="hold">
                            <p:stCondLst>
                              <p:cond delay="11750"/>
                            </p:stCondLst>
                            <p:childTnLst>
                              <p:par>
                                <p:cTn id="54" presetID="10" presetClass="entr" presetSubtype="0" fill="hold" grpId="0" nodeType="afterEffect">
                                  <p:stCondLst>
                                    <p:cond delay="50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250"/>
                                        <p:tgtEl>
                                          <p:spTgt spid="14"/>
                                        </p:tgtEl>
                                      </p:cBhvr>
                                    </p:animEffect>
                                  </p:childTnLst>
                                </p:cTn>
                              </p:par>
                            </p:childTnLst>
                          </p:cTn>
                        </p:par>
                        <p:par>
                          <p:cTn id="57" fill="hold">
                            <p:stCondLst>
                              <p:cond delay="13500"/>
                            </p:stCondLst>
                            <p:childTnLst>
                              <p:par>
                                <p:cTn id="58" presetID="23" presetClass="entr" presetSubtype="16" fill="hold" nodeType="after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250" fill="hold"/>
                                        <p:tgtEl>
                                          <p:spTgt spid="15"/>
                                        </p:tgtEl>
                                        <p:attrNameLst>
                                          <p:attrName>ppt_w</p:attrName>
                                        </p:attrNameLst>
                                      </p:cBhvr>
                                      <p:tavLst>
                                        <p:tav tm="0">
                                          <p:val>
                                            <p:fltVal val="0"/>
                                          </p:val>
                                        </p:tav>
                                        <p:tav tm="100000">
                                          <p:val>
                                            <p:strVal val="#ppt_w"/>
                                          </p:val>
                                        </p:tav>
                                      </p:tavLst>
                                    </p:anim>
                                    <p:anim calcmode="lin" valueType="num">
                                      <p:cBhvr>
                                        <p:cTn id="61" dur="250" fill="hold"/>
                                        <p:tgtEl>
                                          <p:spTgt spid="15"/>
                                        </p:tgtEl>
                                        <p:attrNameLst>
                                          <p:attrName>ppt_h</p:attrName>
                                        </p:attrNameLst>
                                      </p:cBhvr>
                                      <p:tavLst>
                                        <p:tav tm="0">
                                          <p:val>
                                            <p:fltVal val="0"/>
                                          </p:val>
                                        </p:tav>
                                        <p:tav tm="100000">
                                          <p:val>
                                            <p:strVal val="#ppt_h"/>
                                          </p:val>
                                        </p:tav>
                                      </p:tavLst>
                                    </p:anim>
                                  </p:childTnLst>
                                </p:cTn>
                              </p:par>
                            </p:childTnLst>
                          </p:cTn>
                        </p:par>
                        <p:par>
                          <p:cTn id="62" fill="hold">
                            <p:stCondLst>
                              <p:cond delay="13750"/>
                            </p:stCondLst>
                            <p:childTnLst>
                              <p:par>
                                <p:cTn id="63" presetID="10" presetClass="entr" presetSubtype="0" fill="hold" grpId="0" nodeType="afterEffect">
                                  <p:stCondLst>
                                    <p:cond delay="5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250"/>
                                        <p:tgtEl>
                                          <p:spTgt spid="16"/>
                                        </p:tgtEl>
                                      </p:cBhvr>
                                    </p:animEffect>
                                  </p:childTnLst>
                                </p:cTn>
                              </p:par>
                            </p:childTnLst>
                          </p:cTn>
                        </p:par>
                        <p:par>
                          <p:cTn id="66" fill="hold">
                            <p:stCondLst>
                              <p:cond delay="15500"/>
                            </p:stCondLst>
                            <p:childTnLst>
                              <p:par>
                                <p:cTn id="67" presetID="23" presetClass="entr" presetSubtype="16" fill="hold" nodeType="after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p:cTn id="69" dur="250" fill="hold"/>
                                        <p:tgtEl>
                                          <p:spTgt spid="18"/>
                                        </p:tgtEl>
                                        <p:attrNameLst>
                                          <p:attrName>ppt_w</p:attrName>
                                        </p:attrNameLst>
                                      </p:cBhvr>
                                      <p:tavLst>
                                        <p:tav tm="0">
                                          <p:val>
                                            <p:fltVal val="0"/>
                                          </p:val>
                                        </p:tav>
                                        <p:tav tm="100000">
                                          <p:val>
                                            <p:strVal val="#ppt_w"/>
                                          </p:val>
                                        </p:tav>
                                      </p:tavLst>
                                    </p:anim>
                                    <p:anim calcmode="lin" valueType="num">
                                      <p:cBhvr>
                                        <p:cTn id="70" dur="250" fill="hold"/>
                                        <p:tgtEl>
                                          <p:spTgt spid="18"/>
                                        </p:tgtEl>
                                        <p:attrNameLst>
                                          <p:attrName>ppt_h</p:attrName>
                                        </p:attrNameLst>
                                      </p:cBhvr>
                                      <p:tavLst>
                                        <p:tav tm="0">
                                          <p:val>
                                            <p:fltVal val="0"/>
                                          </p:val>
                                        </p:tav>
                                        <p:tav tm="100000">
                                          <p:val>
                                            <p:strVal val="#ppt_h"/>
                                          </p:val>
                                        </p:tav>
                                      </p:tavLst>
                                    </p:anim>
                                  </p:childTnLst>
                                </p:cTn>
                              </p:par>
                            </p:childTnLst>
                          </p:cTn>
                        </p:par>
                        <p:par>
                          <p:cTn id="71" fill="hold">
                            <p:stCondLst>
                              <p:cond delay="15750"/>
                            </p:stCondLst>
                            <p:childTnLst>
                              <p:par>
                                <p:cTn id="72" presetID="10" presetClass="entr" presetSubtype="0" fill="hold" grpId="0" nodeType="afterEffect">
                                  <p:stCondLst>
                                    <p:cond delay="50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1250"/>
                                        <p:tgtEl>
                                          <p:spTgt spid="20"/>
                                        </p:tgtEl>
                                      </p:cBhvr>
                                    </p:animEffect>
                                  </p:childTnLst>
                                </p:cTn>
                              </p:par>
                            </p:childTnLst>
                          </p:cTn>
                        </p:par>
                        <p:par>
                          <p:cTn id="75" fill="hold">
                            <p:stCondLst>
                              <p:cond delay="17500"/>
                            </p:stCondLst>
                            <p:childTnLst>
                              <p:par>
                                <p:cTn id="76" presetID="23" presetClass="entr" presetSubtype="16" fill="hold" nodeType="afterEffect">
                                  <p:stCondLst>
                                    <p:cond delay="0"/>
                                  </p:stCondLst>
                                  <p:childTnLst>
                                    <p:set>
                                      <p:cBhvr>
                                        <p:cTn id="77" dur="1" fill="hold">
                                          <p:stCondLst>
                                            <p:cond delay="0"/>
                                          </p:stCondLst>
                                        </p:cTn>
                                        <p:tgtEl>
                                          <p:spTgt spid="27"/>
                                        </p:tgtEl>
                                        <p:attrNameLst>
                                          <p:attrName>style.visibility</p:attrName>
                                        </p:attrNameLst>
                                      </p:cBhvr>
                                      <p:to>
                                        <p:strVal val="visible"/>
                                      </p:to>
                                    </p:set>
                                    <p:anim calcmode="lin" valueType="num">
                                      <p:cBhvr>
                                        <p:cTn id="78" dur="250" fill="hold"/>
                                        <p:tgtEl>
                                          <p:spTgt spid="27"/>
                                        </p:tgtEl>
                                        <p:attrNameLst>
                                          <p:attrName>ppt_w</p:attrName>
                                        </p:attrNameLst>
                                      </p:cBhvr>
                                      <p:tavLst>
                                        <p:tav tm="0">
                                          <p:val>
                                            <p:fltVal val="0"/>
                                          </p:val>
                                        </p:tav>
                                        <p:tav tm="100000">
                                          <p:val>
                                            <p:strVal val="#ppt_w"/>
                                          </p:val>
                                        </p:tav>
                                      </p:tavLst>
                                    </p:anim>
                                    <p:anim calcmode="lin" valueType="num">
                                      <p:cBhvr>
                                        <p:cTn id="79" dur="250" fill="hold"/>
                                        <p:tgtEl>
                                          <p:spTgt spid="27"/>
                                        </p:tgtEl>
                                        <p:attrNameLst>
                                          <p:attrName>ppt_h</p:attrName>
                                        </p:attrNameLst>
                                      </p:cBhvr>
                                      <p:tavLst>
                                        <p:tav tm="0">
                                          <p:val>
                                            <p:fltVal val="0"/>
                                          </p:val>
                                        </p:tav>
                                        <p:tav tm="100000">
                                          <p:val>
                                            <p:strVal val="#ppt_h"/>
                                          </p:val>
                                        </p:tav>
                                      </p:tavLst>
                                    </p:anim>
                                  </p:childTnLst>
                                </p:cTn>
                              </p:par>
                            </p:childTnLst>
                          </p:cTn>
                        </p:par>
                        <p:par>
                          <p:cTn id="80" fill="hold">
                            <p:stCondLst>
                              <p:cond delay="17750"/>
                            </p:stCondLst>
                            <p:childTnLst>
                              <p:par>
                                <p:cTn id="81" presetID="10" presetClass="entr" presetSubtype="0" fill="hold" grpId="0" nodeType="afterEffect">
                                  <p:stCondLst>
                                    <p:cond delay="50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1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P spid="25" grpId="0"/>
      <p:bldP spid="13" grpId="0"/>
      <p:bldP spid="14" grpId="0"/>
      <p:bldP spid="16" grpId="0"/>
      <p:bldP spid="20" grpId="0"/>
      <p:bldP spid="28" grpId="0"/>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11544</TotalTime>
  <Words>1113</Words>
  <Application>Microsoft Office PowerPoint</Application>
  <PresentationFormat>画面に合わせる (4:3)</PresentationFormat>
  <Paragraphs>149</Paragraphs>
  <Slides>12</Slides>
  <Notes>12</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12</vt:i4>
      </vt:variant>
    </vt:vector>
  </HeadingPairs>
  <TitlesOfParts>
    <vt:vector size="23" baseType="lpstr">
      <vt:lpstr>ＭＳ Ｐゴシック</vt:lpstr>
      <vt:lpstr>Calibri</vt:lpstr>
      <vt:lpstr>Meiryo UI</vt:lpstr>
      <vt:lpstr>HGS創英角ﾎﾟｯﾌﾟ体</vt:lpstr>
      <vt:lpstr>HGSｺﾞｼｯｸM</vt:lpstr>
      <vt:lpstr>ＤＦ平成ゴシック体W7</vt:lpstr>
      <vt:lpstr>ＤＦＰ平成ゴシック体W5</vt:lpstr>
      <vt:lpstr>ＤＦ平成ゴシック体W9</vt:lpstr>
      <vt:lpstr>HGPｺﾞｼｯｸM</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mosk</dc:creator>
  <cp:lastModifiedBy>ソネハラタツヒロ</cp:lastModifiedBy>
  <cp:revision>783</cp:revision>
  <cp:lastPrinted>2019-02-08T06:02:28Z</cp:lastPrinted>
  <dcterms:created xsi:type="dcterms:W3CDTF">2010-11-29T00:16:44Z</dcterms:created>
  <dcterms:modified xsi:type="dcterms:W3CDTF">2019-02-09T00:16:05Z</dcterms:modified>
</cp:coreProperties>
</file>